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72"/>
  </p:notesMasterIdLst>
  <p:sldIdLst>
    <p:sldId id="256" r:id="rId2"/>
    <p:sldId id="352" r:id="rId3"/>
    <p:sldId id="353" r:id="rId4"/>
    <p:sldId id="354" r:id="rId5"/>
    <p:sldId id="358" r:id="rId6"/>
    <p:sldId id="257" r:id="rId7"/>
    <p:sldId id="258" r:id="rId8"/>
    <p:sldId id="360" r:id="rId9"/>
    <p:sldId id="262" r:id="rId10"/>
    <p:sldId id="266" r:id="rId11"/>
    <p:sldId id="267" r:id="rId12"/>
    <p:sldId id="268" r:id="rId13"/>
    <p:sldId id="269" r:id="rId14"/>
    <p:sldId id="271" r:id="rId15"/>
    <p:sldId id="272" r:id="rId16"/>
    <p:sldId id="273" r:id="rId17"/>
    <p:sldId id="274" r:id="rId18"/>
    <p:sldId id="275" r:id="rId19"/>
    <p:sldId id="276" r:id="rId20"/>
    <p:sldId id="297" r:id="rId21"/>
    <p:sldId id="298" r:id="rId22"/>
    <p:sldId id="301"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79731" autoAdjust="0"/>
  </p:normalViewPr>
  <p:slideViewPr>
    <p:cSldViewPr snapToGrid="0" snapToObjects="1">
      <p:cViewPr varScale="1">
        <p:scale>
          <a:sx n="59" d="100"/>
          <a:sy n="59" d="100"/>
        </p:scale>
        <p:origin x="16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08484-0AA3-EF47-AD9E-F7FC35DBDE25}" type="doc">
      <dgm:prSet loTypeId="urn:microsoft.com/office/officeart/2008/layout/RadialCluster" loCatId="" qsTypeId="urn:microsoft.com/office/officeart/2005/8/quickstyle/simple4" qsCatId="simple" csTypeId="urn:microsoft.com/office/officeart/2005/8/colors/accent0_2" csCatId="mainScheme" phldr="1"/>
      <dgm:spPr/>
      <dgm:t>
        <a:bodyPr/>
        <a:lstStyle/>
        <a:p>
          <a:endParaRPr lang="en-US"/>
        </a:p>
      </dgm:t>
    </dgm:pt>
    <dgm:pt modelId="{BCE58D7F-2B4D-E043-87B9-773D1FDDFC51}">
      <dgm:prSet phldrT="[Text]"/>
      <dgm:spPr>
        <a:solidFill>
          <a:srgbClr val="FF8600"/>
        </a:solidFill>
      </dgm:spPr>
      <dgm:t>
        <a:bodyPr/>
        <a:lstStyle/>
        <a:p>
          <a:r>
            <a:rPr lang="en-US" b="1" dirty="0" smtClean="0"/>
            <a:t>CRITICAL THINKING: </a:t>
          </a:r>
          <a:r>
            <a:rPr lang="en-US" dirty="0" smtClean="0"/>
            <a:t>Analyzing, rather than simply accepting information</a:t>
          </a:r>
          <a:endParaRPr lang="en-US" dirty="0"/>
        </a:p>
      </dgm:t>
    </dgm:pt>
    <dgm:pt modelId="{2A71D6D1-F48E-AD46-9A34-A4BE8E8AB52A}" type="parTrans" cxnId="{24BAE267-A25B-694C-8266-8FAFA1E45E8C}">
      <dgm:prSet/>
      <dgm:spPr/>
      <dgm:t>
        <a:bodyPr/>
        <a:lstStyle/>
        <a:p>
          <a:endParaRPr lang="en-US"/>
        </a:p>
      </dgm:t>
    </dgm:pt>
    <dgm:pt modelId="{D1F3074A-4574-6C43-96E3-DC0E76FC176E}" type="sibTrans" cxnId="{24BAE267-A25B-694C-8266-8FAFA1E45E8C}">
      <dgm:prSet/>
      <dgm:spPr/>
      <dgm:t>
        <a:bodyPr/>
        <a:lstStyle/>
        <a:p>
          <a:endParaRPr lang="en-US"/>
        </a:p>
      </dgm:t>
    </dgm:pt>
    <dgm:pt modelId="{C85BFD9B-9742-F541-AE33-3ECD52D21A59}">
      <dgm:prSet phldrT="[Text]" custT="1"/>
      <dgm:spPr>
        <a:solidFill>
          <a:srgbClr val="FF8600"/>
        </a:solidFill>
      </dgm:spPr>
      <dgm:t>
        <a:bodyPr/>
        <a:lstStyle/>
        <a:p>
          <a:r>
            <a:rPr lang="en-US" sz="1800" dirty="0" smtClean="0"/>
            <a:t>Determining if flaws in information collection exists</a:t>
          </a:r>
          <a:endParaRPr lang="en-US" sz="1800" dirty="0"/>
        </a:p>
      </dgm:t>
    </dgm:pt>
    <dgm:pt modelId="{07B37A06-ADB5-0546-9F2A-816079D7B5F2}" type="parTrans" cxnId="{EE8B781A-1909-7B42-B8A8-981CE3E224CB}">
      <dgm:prSet/>
      <dgm:spPr/>
      <dgm:t>
        <a:bodyPr/>
        <a:lstStyle/>
        <a:p>
          <a:endParaRPr lang="en-US"/>
        </a:p>
      </dgm:t>
    </dgm:pt>
    <dgm:pt modelId="{A4057AA7-E1E1-FB41-ACB7-BAFA53375033}" type="sibTrans" cxnId="{EE8B781A-1909-7B42-B8A8-981CE3E224CB}">
      <dgm:prSet/>
      <dgm:spPr/>
      <dgm:t>
        <a:bodyPr/>
        <a:lstStyle/>
        <a:p>
          <a:endParaRPr lang="en-US"/>
        </a:p>
      </dgm:t>
    </dgm:pt>
    <dgm:pt modelId="{CB20DC5B-E036-6340-9C3F-6B941031FEB5}">
      <dgm:prSet phldrT="[Text]" custT="1"/>
      <dgm:spPr>
        <a:solidFill>
          <a:srgbClr val="FF8600"/>
        </a:solidFill>
      </dgm:spPr>
      <dgm:t>
        <a:bodyPr/>
        <a:lstStyle/>
        <a:p>
          <a:r>
            <a:rPr lang="en-US" sz="1800" dirty="0" smtClean="0"/>
            <a:t>Considering alternative explanations for facts or results</a:t>
          </a:r>
          <a:endParaRPr lang="en-US" sz="1800" dirty="0"/>
        </a:p>
      </dgm:t>
    </dgm:pt>
    <dgm:pt modelId="{C48B5366-C4A9-5D4F-B9CB-D24CBBAA70AF}" type="parTrans" cxnId="{FB531B78-D07E-B54A-9EAF-6FA843E07A14}">
      <dgm:prSet/>
      <dgm:spPr/>
      <dgm:t>
        <a:bodyPr/>
        <a:lstStyle/>
        <a:p>
          <a:endParaRPr lang="en-US"/>
        </a:p>
      </dgm:t>
    </dgm:pt>
    <dgm:pt modelId="{A8028B64-4D88-7E45-BD3D-2AB704607956}" type="sibTrans" cxnId="{FB531B78-D07E-B54A-9EAF-6FA843E07A14}">
      <dgm:prSet/>
      <dgm:spPr/>
      <dgm:t>
        <a:bodyPr/>
        <a:lstStyle/>
        <a:p>
          <a:endParaRPr lang="en-US"/>
        </a:p>
      </dgm:t>
    </dgm:pt>
    <dgm:pt modelId="{19DEE017-A669-7947-98F9-D05A647A279D}">
      <dgm:prSet phldrT="[Text]" custT="1"/>
      <dgm:spPr>
        <a:solidFill>
          <a:srgbClr val="FF8600"/>
        </a:solidFill>
      </dgm:spPr>
      <dgm:t>
        <a:bodyPr/>
        <a:lstStyle/>
        <a:p>
          <a:r>
            <a:rPr lang="en-US" sz="1800" dirty="0" smtClean="0"/>
            <a:t>Searching for hidden assumptions and deciding if you agree</a:t>
          </a:r>
          <a:endParaRPr lang="en-US" sz="1800" dirty="0"/>
        </a:p>
      </dgm:t>
    </dgm:pt>
    <dgm:pt modelId="{0F88832A-7F30-9647-851D-B2C62DD00294}" type="parTrans" cxnId="{A2627062-D0F0-1F4D-99E8-446014812525}">
      <dgm:prSet/>
      <dgm:spPr/>
      <dgm:t>
        <a:bodyPr/>
        <a:lstStyle/>
        <a:p>
          <a:endParaRPr lang="en-US"/>
        </a:p>
      </dgm:t>
    </dgm:pt>
    <dgm:pt modelId="{96CD40C7-8759-C14F-B3C9-6378783C55D0}" type="sibTrans" cxnId="{A2627062-D0F0-1F4D-99E8-446014812525}">
      <dgm:prSet/>
      <dgm:spPr/>
      <dgm:t>
        <a:bodyPr/>
        <a:lstStyle/>
        <a:p>
          <a:endParaRPr lang="en-US"/>
        </a:p>
      </dgm:t>
    </dgm:pt>
    <dgm:pt modelId="{F42297BF-8D17-D546-A16D-B29AF3902324}">
      <dgm:prSet phldrT="[Text]" custT="1"/>
      <dgm:spPr>
        <a:solidFill>
          <a:srgbClr val="FF8600"/>
        </a:solidFill>
      </dgm:spPr>
      <dgm:t>
        <a:bodyPr/>
        <a:lstStyle/>
        <a:p>
          <a:r>
            <a:rPr lang="en-US" sz="1800" dirty="0" smtClean="0"/>
            <a:t>Looking for hidden bias, politics, values or personal connections</a:t>
          </a:r>
          <a:endParaRPr lang="en-US" sz="1800" dirty="0"/>
        </a:p>
      </dgm:t>
    </dgm:pt>
    <dgm:pt modelId="{861C3247-0D5D-3E41-8BF8-51B4725A6DFB}" type="parTrans" cxnId="{886756CD-E95E-854E-8C01-37D81E7DCF3E}">
      <dgm:prSet/>
      <dgm:spPr/>
      <dgm:t>
        <a:bodyPr/>
        <a:lstStyle/>
        <a:p>
          <a:endParaRPr lang="en-US"/>
        </a:p>
      </dgm:t>
    </dgm:pt>
    <dgm:pt modelId="{970C4377-306D-5042-99CF-8D227078D787}" type="sibTrans" cxnId="{886756CD-E95E-854E-8C01-37D81E7DCF3E}">
      <dgm:prSet/>
      <dgm:spPr/>
      <dgm:t>
        <a:bodyPr/>
        <a:lstStyle/>
        <a:p>
          <a:endParaRPr lang="en-US"/>
        </a:p>
      </dgm:t>
    </dgm:pt>
    <dgm:pt modelId="{9FAF1645-5F8C-C14F-A17D-20466CE0B137}">
      <dgm:prSet phldrT="[Text]" custT="1"/>
      <dgm:spPr>
        <a:solidFill>
          <a:schemeClr val="bg2"/>
        </a:solidFill>
      </dgm:spPr>
      <dgm:t>
        <a:bodyPr/>
        <a:lstStyle/>
        <a:p>
          <a:r>
            <a:rPr lang="en-US" sz="1800" dirty="0" smtClean="0"/>
            <a:t>Discarding personal assumptions and biases and viewing the evidence</a:t>
          </a:r>
          <a:endParaRPr lang="en-US" sz="1800" dirty="0"/>
        </a:p>
      </dgm:t>
    </dgm:pt>
    <dgm:pt modelId="{B597253A-025D-E540-84D2-A117FA37863C}" type="parTrans" cxnId="{D728D23F-4619-F44B-BFB0-F6F3B4776A6C}">
      <dgm:prSet/>
      <dgm:spPr/>
      <dgm:t>
        <a:bodyPr/>
        <a:lstStyle/>
        <a:p>
          <a:endParaRPr lang="en-US"/>
        </a:p>
      </dgm:t>
    </dgm:pt>
    <dgm:pt modelId="{03271C39-2AF5-8442-901C-349637659E8F}" type="sibTrans" cxnId="{D728D23F-4619-F44B-BFB0-F6F3B4776A6C}">
      <dgm:prSet/>
      <dgm:spPr/>
      <dgm:t>
        <a:bodyPr/>
        <a:lstStyle/>
        <a:p>
          <a:endParaRPr lang="en-US"/>
        </a:p>
      </dgm:t>
    </dgm:pt>
    <dgm:pt modelId="{BF2882A3-34C5-6541-A9BF-E4AEBC9F8B88}" type="pres">
      <dgm:prSet presAssocID="{D0108484-0AA3-EF47-AD9E-F7FC35DBDE25}" presName="Name0" presStyleCnt="0">
        <dgm:presLayoutVars>
          <dgm:chMax val="1"/>
          <dgm:chPref val="1"/>
          <dgm:dir/>
          <dgm:animOne val="branch"/>
          <dgm:animLvl val="lvl"/>
        </dgm:presLayoutVars>
      </dgm:prSet>
      <dgm:spPr/>
      <dgm:t>
        <a:bodyPr/>
        <a:lstStyle/>
        <a:p>
          <a:endParaRPr lang="en-US"/>
        </a:p>
      </dgm:t>
    </dgm:pt>
    <dgm:pt modelId="{B04D655D-935F-224E-A3DB-F7DBB0317D31}" type="pres">
      <dgm:prSet presAssocID="{BCE58D7F-2B4D-E043-87B9-773D1FDDFC51}" presName="singleCycle" presStyleCnt="0"/>
      <dgm:spPr/>
    </dgm:pt>
    <dgm:pt modelId="{B36C3ADA-4973-734F-95CE-A7C643587133}" type="pres">
      <dgm:prSet presAssocID="{BCE58D7F-2B4D-E043-87B9-773D1FDDFC51}" presName="singleCenter" presStyleLbl="node1" presStyleIdx="0" presStyleCnt="6" custScaleX="145886" custScaleY="111571" custLinFactNeighborX="-396" custLinFactNeighborY="5938">
        <dgm:presLayoutVars>
          <dgm:chMax val="7"/>
          <dgm:chPref val="7"/>
        </dgm:presLayoutVars>
      </dgm:prSet>
      <dgm:spPr/>
      <dgm:t>
        <a:bodyPr/>
        <a:lstStyle/>
        <a:p>
          <a:endParaRPr lang="en-US"/>
        </a:p>
      </dgm:t>
    </dgm:pt>
    <dgm:pt modelId="{C2D8CBC4-DCF1-1F43-B40A-F5575E1F597C}" type="pres">
      <dgm:prSet presAssocID="{07B37A06-ADB5-0546-9F2A-816079D7B5F2}" presName="Name56" presStyleLbl="parChTrans1D2" presStyleIdx="0" presStyleCnt="5"/>
      <dgm:spPr/>
      <dgm:t>
        <a:bodyPr/>
        <a:lstStyle/>
        <a:p>
          <a:endParaRPr lang="en-US"/>
        </a:p>
      </dgm:t>
    </dgm:pt>
    <dgm:pt modelId="{7FEE1B65-CE65-BF4C-9381-9C3CDF76A1A1}" type="pres">
      <dgm:prSet presAssocID="{C85BFD9B-9742-F541-AE33-3ECD52D21A59}" presName="text0" presStyleLbl="node1" presStyleIdx="1" presStyleCnt="6" custScaleX="283641">
        <dgm:presLayoutVars>
          <dgm:bulletEnabled val="1"/>
        </dgm:presLayoutVars>
      </dgm:prSet>
      <dgm:spPr/>
      <dgm:t>
        <a:bodyPr/>
        <a:lstStyle/>
        <a:p>
          <a:endParaRPr lang="en-US"/>
        </a:p>
      </dgm:t>
    </dgm:pt>
    <dgm:pt modelId="{F4CFF7BC-21CD-7B4D-ACB5-3DE2E4F85454}" type="pres">
      <dgm:prSet presAssocID="{C48B5366-C4A9-5D4F-B9CB-D24CBBAA70AF}" presName="Name56" presStyleLbl="parChTrans1D2" presStyleIdx="1" presStyleCnt="5"/>
      <dgm:spPr/>
      <dgm:t>
        <a:bodyPr/>
        <a:lstStyle/>
        <a:p>
          <a:endParaRPr lang="en-US"/>
        </a:p>
      </dgm:t>
    </dgm:pt>
    <dgm:pt modelId="{79B4B718-E35F-5F46-84E0-19163569F647}" type="pres">
      <dgm:prSet presAssocID="{CB20DC5B-E036-6340-9C3F-6B941031FEB5}" presName="text0" presStyleLbl="node1" presStyleIdx="2" presStyleCnt="6" custScaleX="251087" custRadScaleRad="118148" custRadScaleInc="-8948">
        <dgm:presLayoutVars>
          <dgm:bulletEnabled val="1"/>
        </dgm:presLayoutVars>
      </dgm:prSet>
      <dgm:spPr/>
      <dgm:t>
        <a:bodyPr/>
        <a:lstStyle/>
        <a:p>
          <a:endParaRPr lang="en-US"/>
        </a:p>
      </dgm:t>
    </dgm:pt>
    <dgm:pt modelId="{064B2A8C-580C-4649-86A9-ED9F08697672}" type="pres">
      <dgm:prSet presAssocID="{0F88832A-7F30-9647-851D-B2C62DD00294}" presName="Name56" presStyleLbl="parChTrans1D2" presStyleIdx="2" presStyleCnt="5"/>
      <dgm:spPr/>
      <dgm:t>
        <a:bodyPr/>
        <a:lstStyle/>
        <a:p>
          <a:endParaRPr lang="en-US"/>
        </a:p>
      </dgm:t>
    </dgm:pt>
    <dgm:pt modelId="{3FB21A05-B76B-1645-81FD-B26C9D1438D7}" type="pres">
      <dgm:prSet presAssocID="{19DEE017-A669-7947-98F9-D05A647A279D}" presName="text0" presStyleLbl="node1" presStyleIdx="3" presStyleCnt="6" custScaleX="236572" custRadScaleRad="107927" custRadScaleInc="-15123">
        <dgm:presLayoutVars>
          <dgm:bulletEnabled val="1"/>
        </dgm:presLayoutVars>
      </dgm:prSet>
      <dgm:spPr/>
      <dgm:t>
        <a:bodyPr/>
        <a:lstStyle/>
        <a:p>
          <a:endParaRPr lang="en-US"/>
        </a:p>
      </dgm:t>
    </dgm:pt>
    <dgm:pt modelId="{0ED4906F-8128-F044-8349-7998D0BFF619}" type="pres">
      <dgm:prSet presAssocID="{861C3247-0D5D-3E41-8BF8-51B4725A6DFB}" presName="Name56" presStyleLbl="parChTrans1D2" presStyleIdx="3" presStyleCnt="5"/>
      <dgm:spPr/>
      <dgm:t>
        <a:bodyPr/>
        <a:lstStyle/>
        <a:p>
          <a:endParaRPr lang="en-US"/>
        </a:p>
      </dgm:t>
    </dgm:pt>
    <dgm:pt modelId="{48558757-25FB-214F-A649-B55BA1B915FE}" type="pres">
      <dgm:prSet presAssocID="{F42297BF-8D17-D546-A16D-B29AF3902324}" presName="text0" presStyleLbl="node1" presStyleIdx="4" presStyleCnt="6" custScaleX="235267" custRadScaleRad="111747" custRadScaleInc="17855">
        <dgm:presLayoutVars>
          <dgm:bulletEnabled val="1"/>
        </dgm:presLayoutVars>
      </dgm:prSet>
      <dgm:spPr/>
      <dgm:t>
        <a:bodyPr/>
        <a:lstStyle/>
        <a:p>
          <a:endParaRPr lang="en-US"/>
        </a:p>
      </dgm:t>
    </dgm:pt>
    <dgm:pt modelId="{7D2F79CE-AA59-DF4A-B69A-B6A3C4A73237}" type="pres">
      <dgm:prSet presAssocID="{B597253A-025D-E540-84D2-A117FA37863C}" presName="Name56" presStyleLbl="parChTrans1D2" presStyleIdx="4" presStyleCnt="5"/>
      <dgm:spPr/>
      <dgm:t>
        <a:bodyPr/>
        <a:lstStyle/>
        <a:p>
          <a:endParaRPr lang="en-US"/>
        </a:p>
      </dgm:t>
    </dgm:pt>
    <dgm:pt modelId="{1D666B5D-3D06-C541-BA8A-5A9B8E316273}" type="pres">
      <dgm:prSet presAssocID="{9FAF1645-5F8C-C14F-A17D-20466CE0B137}" presName="text0" presStyleLbl="node1" presStyleIdx="5" presStyleCnt="6" custScaleX="239931" custRadScaleRad="119542" custRadScaleInc="4860">
        <dgm:presLayoutVars>
          <dgm:bulletEnabled val="1"/>
        </dgm:presLayoutVars>
      </dgm:prSet>
      <dgm:spPr/>
      <dgm:t>
        <a:bodyPr/>
        <a:lstStyle/>
        <a:p>
          <a:endParaRPr lang="en-US"/>
        </a:p>
      </dgm:t>
    </dgm:pt>
  </dgm:ptLst>
  <dgm:cxnLst>
    <dgm:cxn modelId="{EA502F0C-4328-FF42-8E8C-D6DFAF2D3F87}" type="presOf" srcId="{D0108484-0AA3-EF47-AD9E-F7FC35DBDE25}" destId="{BF2882A3-34C5-6541-A9BF-E4AEBC9F8B88}" srcOrd="0" destOrd="0" presId="urn:microsoft.com/office/officeart/2008/layout/RadialCluster"/>
    <dgm:cxn modelId="{A2627062-D0F0-1F4D-99E8-446014812525}" srcId="{BCE58D7F-2B4D-E043-87B9-773D1FDDFC51}" destId="{19DEE017-A669-7947-98F9-D05A647A279D}" srcOrd="2" destOrd="0" parTransId="{0F88832A-7F30-9647-851D-B2C62DD00294}" sibTransId="{96CD40C7-8759-C14F-B3C9-6378783C55D0}"/>
    <dgm:cxn modelId="{886756CD-E95E-854E-8C01-37D81E7DCF3E}" srcId="{BCE58D7F-2B4D-E043-87B9-773D1FDDFC51}" destId="{F42297BF-8D17-D546-A16D-B29AF3902324}" srcOrd="3" destOrd="0" parTransId="{861C3247-0D5D-3E41-8BF8-51B4725A6DFB}" sibTransId="{970C4377-306D-5042-99CF-8D227078D787}"/>
    <dgm:cxn modelId="{18C6677D-DAD0-2244-9938-84C4EE1312C5}" type="presOf" srcId="{CB20DC5B-E036-6340-9C3F-6B941031FEB5}" destId="{79B4B718-E35F-5F46-84E0-19163569F647}" srcOrd="0" destOrd="0" presId="urn:microsoft.com/office/officeart/2008/layout/RadialCluster"/>
    <dgm:cxn modelId="{5B720FB6-27C2-024C-BCEA-B6E61C2B4422}" type="presOf" srcId="{C85BFD9B-9742-F541-AE33-3ECD52D21A59}" destId="{7FEE1B65-CE65-BF4C-9381-9C3CDF76A1A1}" srcOrd="0" destOrd="0" presId="urn:microsoft.com/office/officeart/2008/layout/RadialCluster"/>
    <dgm:cxn modelId="{7570B604-D4AE-E746-9F70-799AC55A121E}" type="presOf" srcId="{F42297BF-8D17-D546-A16D-B29AF3902324}" destId="{48558757-25FB-214F-A649-B55BA1B915FE}" srcOrd="0" destOrd="0" presId="urn:microsoft.com/office/officeart/2008/layout/RadialCluster"/>
    <dgm:cxn modelId="{D728D23F-4619-F44B-BFB0-F6F3B4776A6C}" srcId="{BCE58D7F-2B4D-E043-87B9-773D1FDDFC51}" destId="{9FAF1645-5F8C-C14F-A17D-20466CE0B137}" srcOrd="4" destOrd="0" parTransId="{B597253A-025D-E540-84D2-A117FA37863C}" sibTransId="{03271C39-2AF5-8442-901C-349637659E8F}"/>
    <dgm:cxn modelId="{8E7E42E0-6F45-A44B-9EE1-440093B03567}" type="presOf" srcId="{BCE58D7F-2B4D-E043-87B9-773D1FDDFC51}" destId="{B36C3ADA-4973-734F-95CE-A7C643587133}" srcOrd="0" destOrd="0" presId="urn:microsoft.com/office/officeart/2008/layout/RadialCluster"/>
    <dgm:cxn modelId="{24BAE267-A25B-694C-8266-8FAFA1E45E8C}" srcId="{D0108484-0AA3-EF47-AD9E-F7FC35DBDE25}" destId="{BCE58D7F-2B4D-E043-87B9-773D1FDDFC51}" srcOrd="0" destOrd="0" parTransId="{2A71D6D1-F48E-AD46-9A34-A4BE8E8AB52A}" sibTransId="{D1F3074A-4574-6C43-96E3-DC0E76FC176E}"/>
    <dgm:cxn modelId="{FB531B78-D07E-B54A-9EAF-6FA843E07A14}" srcId="{BCE58D7F-2B4D-E043-87B9-773D1FDDFC51}" destId="{CB20DC5B-E036-6340-9C3F-6B941031FEB5}" srcOrd="1" destOrd="0" parTransId="{C48B5366-C4A9-5D4F-B9CB-D24CBBAA70AF}" sibTransId="{A8028B64-4D88-7E45-BD3D-2AB704607956}"/>
    <dgm:cxn modelId="{98BDA859-46DB-D842-A354-BD0F466A4616}" type="presOf" srcId="{861C3247-0D5D-3E41-8BF8-51B4725A6DFB}" destId="{0ED4906F-8128-F044-8349-7998D0BFF619}" srcOrd="0" destOrd="0" presId="urn:microsoft.com/office/officeart/2008/layout/RadialCluster"/>
    <dgm:cxn modelId="{B96ECE0E-FC81-3B48-9524-744851C068B6}" type="presOf" srcId="{19DEE017-A669-7947-98F9-D05A647A279D}" destId="{3FB21A05-B76B-1645-81FD-B26C9D1438D7}" srcOrd="0" destOrd="0" presId="urn:microsoft.com/office/officeart/2008/layout/RadialCluster"/>
    <dgm:cxn modelId="{0BA94ABB-1817-8F4F-B9EB-17CF29A686E2}" type="presOf" srcId="{C48B5366-C4A9-5D4F-B9CB-D24CBBAA70AF}" destId="{F4CFF7BC-21CD-7B4D-ACB5-3DE2E4F85454}" srcOrd="0" destOrd="0" presId="urn:microsoft.com/office/officeart/2008/layout/RadialCluster"/>
    <dgm:cxn modelId="{4C919ABE-585E-C143-ABFE-EC6870C953BA}" type="presOf" srcId="{07B37A06-ADB5-0546-9F2A-816079D7B5F2}" destId="{C2D8CBC4-DCF1-1F43-B40A-F5575E1F597C}" srcOrd="0" destOrd="0" presId="urn:microsoft.com/office/officeart/2008/layout/RadialCluster"/>
    <dgm:cxn modelId="{711F256A-BA4D-5544-81C2-A1B296A52D9B}" type="presOf" srcId="{0F88832A-7F30-9647-851D-B2C62DD00294}" destId="{064B2A8C-580C-4649-86A9-ED9F08697672}" srcOrd="0" destOrd="0" presId="urn:microsoft.com/office/officeart/2008/layout/RadialCluster"/>
    <dgm:cxn modelId="{EE8B781A-1909-7B42-B8A8-981CE3E224CB}" srcId="{BCE58D7F-2B4D-E043-87B9-773D1FDDFC51}" destId="{C85BFD9B-9742-F541-AE33-3ECD52D21A59}" srcOrd="0" destOrd="0" parTransId="{07B37A06-ADB5-0546-9F2A-816079D7B5F2}" sibTransId="{A4057AA7-E1E1-FB41-ACB7-BAFA53375033}"/>
    <dgm:cxn modelId="{0A0C53B8-A97E-7249-B871-80928D84D059}" type="presOf" srcId="{B597253A-025D-E540-84D2-A117FA37863C}" destId="{7D2F79CE-AA59-DF4A-B69A-B6A3C4A73237}" srcOrd="0" destOrd="0" presId="urn:microsoft.com/office/officeart/2008/layout/RadialCluster"/>
    <dgm:cxn modelId="{F32AC034-12E1-B248-908B-FA88AA946903}" type="presOf" srcId="{9FAF1645-5F8C-C14F-A17D-20466CE0B137}" destId="{1D666B5D-3D06-C541-BA8A-5A9B8E316273}" srcOrd="0" destOrd="0" presId="urn:microsoft.com/office/officeart/2008/layout/RadialCluster"/>
    <dgm:cxn modelId="{0BD0B6EE-A1D5-1546-A064-428059B191B2}" type="presParOf" srcId="{BF2882A3-34C5-6541-A9BF-E4AEBC9F8B88}" destId="{B04D655D-935F-224E-A3DB-F7DBB0317D31}" srcOrd="0" destOrd="0" presId="urn:microsoft.com/office/officeart/2008/layout/RadialCluster"/>
    <dgm:cxn modelId="{821AC182-AD25-3A4C-A3E0-AAA25C20D986}" type="presParOf" srcId="{B04D655D-935F-224E-A3DB-F7DBB0317D31}" destId="{B36C3ADA-4973-734F-95CE-A7C643587133}" srcOrd="0" destOrd="0" presId="urn:microsoft.com/office/officeart/2008/layout/RadialCluster"/>
    <dgm:cxn modelId="{57A57339-7FB8-B542-B3B7-6563B56087C3}" type="presParOf" srcId="{B04D655D-935F-224E-A3DB-F7DBB0317D31}" destId="{C2D8CBC4-DCF1-1F43-B40A-F5575E1F597C}" srcOrd="1" destOrd="0" presId="urn:microsoft.com/office/officeart/2008/layout/RadialCluster"/>
    <dgm:cxn modelId="{0E6DFD6E-BFCE-164D-A4C4-B50DF93D0D52}" type="presParOf" srcId="{B04D655D-935F-224E-A3DB-F7DBB0317D31}" destId="{7FEE1B65-CE65-BF4C-9381-9C3CDF76A1A1}" srcOrd="2" destOrd="0" presId="urn:microsoft.com/office/officeart/2008/layout/RadialCluster"/>
    <dgm:cxn modelId="{04AFEF5B-6D9C-6C47-B166-0F084D352F60}" type="presParOf" srcId="{B04D655D-935F-224E-A3DB-F7DBB0317D31}" destId="{F4CFF7BC-21CD-7B4D-ACB5-3DE2E4F85454}" srcOrd="3" destOrd="0" presId="urn:microsoft.com/office/officeart/2008/layout/RadialCluster"/>
    <dgm:cxn modelId="{A1418513-E0CF-FE41-B657-908091AD6421}" type="presParOf" srcId="{B04D655D-935F-224E-A3DB-F7DBB0317D31}" destId="{79B4B718-E35F-5F46-84E0-19163569F647}" srcOrd="4" destOrd="0" presId="urn:microsoft.com/office/officeart/2008/layout/RadialCluster"/>
    <dgm:cxn modelId="{0287EC98-F4BF-1C47-9BBE-9A8BEB0B4D98}" type="presParOf" srcId="{B04D655D-935F-224E-A3DB-F7DBB0317D31}" destId="{064B2A8C-580C-4649-86A9-ED9F08697672}" srcOrd="5" destOrd="0" presId="urn:microsoft.com/office/officeart/2008/layout/RadialCluster"/>
    <dgm:cxn modelId="{4402D6FE-1866-2842-BCDE-43722808F829}" type="presParOf" srcId="{B04D655D-935F-224E-A3DB-F7DBB0317D31}" destId="{3FB21A05-B76B-1645-81FD-B26C9D1438D7}" srcOrd="6" destOrd="0" presId="urn:microsoft.com/office/officeart/2008/layout/RadialCluster"/>
    <dgm:cxn modelId="{064C31CB-37B3-9247-87A2-16D6069805FD}" type="presParOf" srcId="{B04D655D-935F-224E-A3DB-F7DBB0317D31}" destId="{0ED4906F-8128-F044-8349-7998D0BFF619}" srcOrd="7" destOrd="0" presId="urn:microsoft.com/office/officeart/2008/layout/RadialCluster"/>
    <dgm:cxn modelId="{6B85C01F-0D1B-3F40-8613-1DC49414FC77}" type="presParOf" srcId="{B04D655D-935F-224E-A3DB-F7DBB0317D31}" destId="{48558757-25FB-214F-A649-B55BA1B915FE}" srcOrd="8" destOrd="0" presId="urn:microsoft.com/office/officeart/2008/layout/RadialCluster"/>
    <dgm:cxn modelId="{EC803236-0069-0545-85C7-AFCABE4B8276}" type="presParOf" srcId="{B04D655D-935F-224E-A3DB-F7DBB0317D31}" destId="{7D2F79CE-AA59-DF4A-B69A-B6A3C4A73237}" srcOrd="9" destOrd="0" presId="urn:microsoft.com/office/officeart/2008/layout/RadialCluster"/>
    <dgm:cxn modelId="{8FF3D381-054F-6741-8EDB-24E3636D9A1E}" type="presParOf" srcId="{B04D655D-935F-224E-A3DB-F7DBB0317D31}" destId="{1D666B5D-3D06-C541-BA8A-5A9B8E316273}"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C3ADA-4973-734F-95CE-A7C643587133}">
      <dsp:nvSpPr>
        <dsp:cNvPr id="0" name=""/>
        <dsp:cNvSpPr/>
      </dsp:nvSpPr>
      <dsp:spPr>
        <a:xfrm>
          <a:off x="2834337" y="2375912"/>
          <a:ext cx="2460498" cy="1881745"/>
        </a:xfrm>
        <a:prstGeom prst="roundRect">
          <a:avLst/>
        </a:prstGeom>
        <a:solidFill>
          <a:srgbClr val="FF86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dirty="0" smtClean="0"/>
            <a:t>CRITICAL THINKING: </a:t>
          </a:r>
          <a:r>
            <a:rPr lang="en-US" sz="1900" kern="1200" dirty="0" smtClean="0"/>
            <a:t>Analyzing, rather than simply accepting information</a:t>
          </a:r>
          <a:endParaRPr lang="en-US" sz="1900" kern="1200" dirty="0"/>
        </a:p>
      </dsp:txBody>
      <dsp:txXfrm>
        <a:off x="2926196" y="2467771"/>
        <a:ext cx="2276780" cy="1698027"/>
      </dsp:txXfrm>
    </dsp:sp>
    <dsp:sp modelId="{C2D8CBC4-DCF1-1F43-B40A-F5575E1F597C}">
      <dsp:nvSpPr>
        <dsp:cNvPr id="0" name=""/>
        <dsp:cNvSpPr/>
      </dsp:nvSpPr>
      <dsp:spPr>
        <a:xfrm rot="16224336">
          <a:off x="3507614" y="1808276"/>
          <a:ext cx="1135302" cy="0"/>
        </a:xfrm>
        <a:custGeom>
          <a:avLst/>
          <a:gdLst/>
          <a:ahLst/>
          <a:cxnLst/>
          <a:rect l="0" t="0" r="0" b="0"/>
          <a:pathLst>
            <a:path>
              <a:moveTo>
                <a:pt x="0" y="0"/>
              </a:moveTo>
              <a:lnTo>
                <a:pt x="1135302"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FEE1B65-CE65-BF4C-9381-9C3CDF76A1A1}">
      <dsp:nvSpPr>
        <dsp:cNvPr id="0" name=""/>
        <dsp:cNvSpPr/>
      </dsp:nvSpPr>
      <dsp:spPr>
        <a:xfrm>
          <a:off x="2480690" y="110623"/>
          <a:ext cx="3205186" cy="1130015"/>
        </a:xfrm>
        <a:prstGeom prst="roundRect">
          <a:avLst/>
        </a:prstGeom>
        <a:solidFill>
          <a:srgbClr val="FF86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Determining if flaws in information collection exists</a:t>
          </a:r>
          <a:endParaRPr lang="en-US" sz="1800" kern="1200" dirty="0"/>
        </a:p>
      </dsp:txBody>
      <dsp:txXfrm>
        <a:off x="2535853" y="165786"/>
        <a:ext cx="3094860" cy="1019689"/>
      </dsp:txXfrm>
    </dsp:sp>
    <dsp:sp modelId="{F4CFF7BC-21CD-7B4D-ACB5-3DE2E4F85454}">
      <dsp:nvSpPr>
        <dsp:cNvPr id="0" name=""/>
        <dsp:cNvSpPr/>
      </dsp:nvSpPr>
      <dsp:spPr>
        <a:xfrm rot="20026538">
          <a:off x="5280980" y="2651293"/>
          <a:ext cx="269228" cy="0"/>
        </a:xfrm>
        <a:custGeom>
          <a:avLst/>
          <a:gdLst/>
          <a:ahLst/>
          <a:cxnLst/>
          <a:rect l="0" t="0" r="0" b="0"/>
          <a:pathLst>
            <a:path>
              <a:moveTo>
                <a:pt x="0" y="0"/>
              </a:moveTo>
              <a:lnTo>
                <a:pt x="269228"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B4B718-E35F-5F46-84E0-19163569F647}">
      <dsp:nvSpPr>
        <dsp:cNvPr id="0" name=""/>
        <dsp:cNvSpPr/>
      </dsp:nvSpPr>
      <dsp:spPr>
        <a:xfrm>
          <a:off x="5264706" y="1461793"/>
          <a:ext cx="2837321" cy="1130015"/>
        </a:xfrm>
        <a:prstGeom prst="roundRect">
          <a:avLst/>
        </a:prstGeom>
        <a:solidFill>
          <a:srgbClr val="FF86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Considering alternative explanations for facts or results</a:t>
          </a:r>
          <a:endParaRPr lang="en-US" sz="1800" kern="1200" dirty="0"/>
        </a:p>
      </dsp:txBody>
      <dsp:txXfrm>
        <a:off x="5319869" y="1516956"/>
        <a:ext cx="2726995" cy="1019689"/>
      </dsp:txXfrm>
    </dsp:sp>
    <dsp:sp modelId="{064B2A8C-580C-4649-86A9-ED9F08697672}">
      <dsp:nvSpPr>
        <dsp:cNvPr id="0" name=""/>
        <dsp:cNvSpPr/>
      </dsp:nvSpPr>
      <dsp:spPr>
        <a:xfrm rot="2622088">
          <a:off x="5024305" y="4319497"/>
          <a:ext cx="179009" cy="0"/>
        </a:xfrm>
        <a:custGeom>
          <a:avLst/>
          <a:gdLst/>
          <a:ahLst/>
          <a:cxnLst/>
          <a:rect l="0" t="0" r="0" b="0"/>
          <a:pathLst>
            <a:path>
              <a:moveTo>
                <a:pt x="0" y="0"/>
              </a:moveTo>
              <a:lnTo>
                <a:pt x="179009"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FB21A05-B76B-1645-81FD-B26C9D1438D7}">
      <dsp:nvSpPr>
        <dsp:cNvPr id="0" name=""/>
        <dsp:cNvSpPr/>
      </dsp:nvSpPr>
      <dsp:spPr>
        <a:xfrm>
          <a:off x="4433084" y="4381336"/>
          <a:ext cx="2673299" cy="1130015"/>
        </a:xfrm>
        <a:prstGeom prst="roundRect">
          <a:avLst/>
        </a:prstGeom>
        <a:solidFill>
          <a:srgbClr val="FF86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Searching for hidden assumptions and deciding if you agree</a:t>
          </a:r>
          <a:endParaRPr lang="en-US" sz="1800" kern="1200" dirty="0"/>
        </a:p>
      </dsp:txBody>
      <dsp:txXfrm>
        <a:off x="4488247" y="4436499"/>
        <a:ext cx="2562973" cy="1019689"/>
      </dsp:txXfrm>
    </dsp:sp>
    <dsp:sp modelId="{0ED4906F-8128-F044-8349-7998D0BFF619}">
      <dsp:nvSpPr>
        <dsp:cNvPr id="0" name=""/>
        <dsp:cNvSpPr/>
      </dsp:nvSpPr>
      <dsp:spPr>
        <a:xfrm rot="8194479">
          <a:off x="2868347" y="4338165"/>
          <a:ext cx="234234" cy="0"/>
        </a:xfrm>
        <a:custGeom>
          <a:avLst/>
          <a:gdLst/>
          <a:ahLst/>
          <a:cxnLst/>
          <a:rect l="0" t="0" r="0" b="0"/>
          <a:pathLst>
            <a:path>
              <a:moveTo>
                <a:pt x="0" y="0"/>
              </a:moveTo>
              <a:lnTo>
                <a:pt x="234234"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558757-25FB-214F-A649-B55BA1B915FE}">
      <dsp:nvSpPr>
        <dsp:cNvPr id="0" name=""/>
        <dsp:cNvSpPr/>
      </dsp:nvSpPr>
      <dsp:spPr>
        <a:xfrm>
          <a:off x="974179" y="4418672"/>
          <a:ext cx="2658553" cy="1130015"/>
        </a:xfrm>
        <a:prstGeom prst="roundRect">
          <a:avLst/>
        </a:prstGeom>
        <a:solidFill>
          <a:srgbClr val="FF86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Looking for hidden bias, politics, values or personal connections</a:t>
          </a:r>
          <a:endParaRPr lang="en-US" sz="1800" kern="1200" dirty="0"/>
        </a:p>
      </dsp:txBody>
      <dsp:txXfrm>
        <a:off x="1029342" y="4473835"/>
        <a:ext cx="2548227" cy="1019689"/>
      </dsp:txXfrm>
    </dsp:sp>
    <dsp:sp modelId="{7D2F79CE-AA59-DF4A-B69A-B6A3C4A73237}">
      <dsp:nvSpPr>
        <dsp:cNvPr id="0" name=""/>
        <dsp:cNvSpPr/>
      </dsp:nvSpPr>
      <dsp:spPr>
        <a:xfrm rot="12304429">
          <a:off x="2624370" y="2694489"/>
          <a:ext cx="220349" cy="0"/>
        </a:xfrm>
        <a:custGeom>
          <a:avLst/>
          <a:gdLst/>
          <a:ahLst/>
          <a:cxnLst/>
          <a:rect l="0" t="0" r="0" b="0"/>
          <a:pathLst>
            <a:path>
              <a:moveTo>
                <a:pt x="0" y="0"/>
              </a:moveTo>
              <a:lnTo>
                <a:pt x="220349" y="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666B5D-3D06-C541-BA8A-5A9B8E316273}">
      <dsp:nvSpPr>
        <dsp:cNvPr id="0" name=""/>
        <dsp:cNvSpPr/>
      </dsp:nvSpPr>
      <dsp:spPr>
        <a:xfrm>
          <a:off x="71525" y="1517783"/>
          <a:ext cx="2711257" cy="1130015"/>
        </a:xfrm>
        <a:prstGeom prst="roundRect">
          <a:avLst/>
        </a:prstGeom>
        <a:solidFill>
          <a:schemeClr val="bg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Discarding personal assumptions and biases and viewing the evidence</a:t>
          </a:r>
          <a:endParaRPr lang="en-US" sz="1800" kern="1200" dirty="0"/>
        </a:p>
      </dsp:txBody>
      <dsp:txXfrm>
        <a:off x="126688" y="1572946"/>
        <a:ext cx="2600931" cy="101968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F3BB39-3393-FE47-A613-B89B23440B8E}" type="datetimeFigureOut">
              <a:rPr lang="en-US" smtClean="0"/>
              <a:t>9/11/2016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98BDA-4C1F-EB41-864F-9EC1EFBA09CA}" type="slidenum">
              <a:rPr lang="en-US" smtClean="0"/>
              <a:t>‹#›</a:t>
            </a:fld>
            <a:endParaRPr lang="en-US"/>
          </a:p>
        </p:txBody>
      </p:sp>
    </p:spTree>
    <p:extLst>
      <p:ext uri="{BB962C8B-B14F-4D97-AF65-F5344CB8AC3E}">
        <p14:creationId xmlns:p14="http://schemas.microsoft.com/office/powerpoint/2010/main" val="20883905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98BDA-4C1F-EB41-864F-9EC1EFBA09CA}" type="slidenum">
              <a:rPr lang="en-US" smtClean="0"/>
              <a:t>1</a:t>
            </a:fld>
            <a:endParaRPr lang="en-US" dirty="0"/>
          </a:p>
        </p:txBody>
      </p:sp>
    </p:spTree>
    <p:extLst>
      <p:ext uri="{BB962C8B-B14F-4D97-AF65-F5344CB8AC3E}">
        <p14:creationId xmlns:p14="http://schemas.microsoft.com/office/powerpoint/2010/main" val="195619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p>
            <a:pPr>
              <a:defRPr/>
            </a:pPr>
            <a:fld id="{D5C93756-A885-DE4B-9E1B-BA1F55D2C84D}" type="slidenum">
              <a:rPr lang="en-US" smtClean="0"/>
              <a:pPr>
                <a:defRPr/>
              </a:pPr>
              <a:t>13</a:t>
            </a:fld>
            <a:endParaRPr lang="en-US"/>
          </a:p>
        </p:txBody>
      </p:sp>
    </p:spTree>
    <p:extLst>
      <p:ext uri="{BB962C8B-B14F-4D97-AF65-F5344CB8AC3E}">
        <p14:creationId xmlns:p14="http://schemas.microsoft.com/office/powerpoint/2010/main" val="343173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2548863-49CC-4747-B7D7-9C87606D9B9A}" type="slidenum">
              <a:rPr lang="en-US"/>
              <a:pPr/>
              <a:t>20</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790409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CA3B413-F2BC-1640-9D9C-EF228D2C574B}" type="slidenum">
              <a:rPr lang="en-US"/>
              <a:pPr/>
              <a:t>21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0783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04A41F6-09AB-9643-B0B7-7078C8438090}" type="slidenum">
              <a:rPr lang="en-US"/>
              <a:pPr/>
              <a:t>22</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1195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AB37CDC-2383-C444-9A30-130E474BBE52}" type="slidenum">
              <a:rPr lang="en-US"/>
              <a:pPr/>
              <a:t>23</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52370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70DA24FD-E840-0E48-AA43-7B7385CA834A}" type="slidenum">
              <a:rPr lang="en-US"/>
              <a:pPr/>
              <a:t>24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29829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3A6762E-FE3E-6E4E-82C3-1017ECBC30CE}" type="slidenum">
              <a:rPr lang="en-US"/>
              <a:pPr/>
              <a:t>25</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7878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46B0D4B-917F-2F49-8099-F4E305809518}" type="slidenum">
              <a:rPr lang="en-US"/>
              <a:pPr/>
              <a:t>26</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latin typeface="Times New Roman" charset="0"/>
              </a:rPr>
              <a:t>Bystander</a:t>
            </a:r>
            <a:r>
              <a:rPr lang="en-US" baseline="0" dirty="0" smtClean="0">
                <a:latin typeface="Times New Roman" charset="0"/>
              </a:rPr>
              <a:t> Effect</a:t>
            </a:r>
          </a:p>
          <a:p>
            <a:pPr eaLnBrk="1" hangingPunct="1"/>
            <a:r>
              <a:rPr lang="en-US" baseline="0" dirty="0" smtClean="0">
                <a:latin typeface="Times New Roman" charset="0"/>
              </a:rPr>
              <a:t>A lot of psychological researched is started because of tragedy </a:t>
            </a:r>
            <a:endParaRPr lang="en-US" dirty="0">
              <a:latin typeface="Times New Roman" charset="0"/>
            </a:endParaRPr>
          </a:p>
        </p:txBody>
      </p:sp>
    </p:spTree>
    <p:extLst>
      <p:ext uri="{BB962C8B-B14F-4D97-AF65-F5344CB8AC3E}">
        <p14:creationId xmlns:p14="http://schemas.microsoft.com/office/powerpoint/2010/main" val="3378524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E29A879-08D4-3241-8CB1-941DC8002542}" type="slidenum">
              <a:rPr lang="en-US"/>
              <a:pPr/>
              <a:t>27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269241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7188C77-D13F-FF42-BC1B-43F7E27817CA}" type="slidenum">
              <a:rPr lang="en-US"/>
              <a:pPr/>
              <a:t>28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25991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98BDA-4C1F-EB41-864F-9EC1EFBA09CA}" type="slidenum">
              <a:rPr lang="en-US" smtClean="0"/>
              <a:t>3</a:t>
            </a:fld>
            <a:endParaRPr lang="en-US"/>
          </a:p>
        </p:txBody>
      </p:sp>
    </p:spTree>
    <p:extLst>
      <p:ext uri="{BB962C8B-B14F-4D97-AF65-F5344CB8AC3E}">
        <p14:creationId xmlns:p14="http://schemas.microsoft.com/office/powerpoint/2010/main" val="227268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97E7EEE-E148-6849-9EF5-277A5833799D}" type="slidenum">
              <a:rPr lang="en-US"/>
              <a:pPr/>
              <a:t>29</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612945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EDA9D1D-CD6E-BC44-89B7-E09F6699F2A6}" type="slidenum">
              <a:rPr lang="en-US"/>
              <a:pPr/>
              <a:t>30</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90158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CCDE2D8-CC24-4A43-9BB3-2A3AA103FDE8}" type="slidenum">
              <a:rPr lang="en-US"/>
              <a:pPr/>
              <a:t>31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213414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8051F7F-B03C-614E-87B6-8DA76BDDFD1C}" type="slidenum">
              <a:rPr lang="en-US"/>
              <a:pPr/>
              <a:t>32</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63479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C2041AE-6628-D442-B41A-1D0302D2F1DC}" type="slidenum">
              <a:rPr lang="en-US"/>
              <a:pPr/>
              <a:t>33</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741480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D83322B-3947-A74B-98F9-789379A5A67F}" type="slidenum">
              <a:rPr lang="en-US"/>
              <a:pPr/>
              <a:t>34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02021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F832C013-86F7-AA4D-927C-21F5220A33AC}" type="slidenum">
              <a:rPr lang="en-US"/>
              <a:pPr/>
              <a:t>35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422379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2B5D77C-B3DA-7D43-92E3-6E31070C1DAD}" type="slidenum">
              <a:rPr lang="en-US"/>
              <a:pPr/>
              <a:t>36</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74917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F39E5F0B-8332-B942-933C-9DAF6B109D74}" type="slidenum">
              <a:rPr lang="en-US"/>
              <a:pPr/>
              <a:t>37</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061215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AFB3008F-24F4-F540-976F-452046761A5D}" type="slidenum">
              <a:rPr lang="en-US"/>
              <a:pPr/>
              <a:t>38</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2856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it actually was: </a:t>
            </a:r>
          </a:p>
          <a:p>
            <a:r>
              <a:rPr lang="en-US" dirty="0" smtClean="0"/>
              <a:t>Wireless</a:t>
            </a:r>
            <a:r>
              <a:rPr lang="en-US" baseline="0" dirty="0" smtClean="0"/>
              <a:t> sensors measured entry into restrooms and soap dispenser use. Not actual people watching. </a:t>
            </a:r>
          </a:p>
          <a:p>
            <a:r>
              <a:rPr lang="en-US" baseline="0" dirty="0" smtClean="0"/>
              <a:t>An electronic board above the sinks displayed either nothing or one of several different text messages aimed at different domains. </a:t>
            </a:r>
          </a:p>
          <a:p>
            <a:endParaRPr lang="en-US" baseline="0" dirty="0" smtClean="0"/>
          </a:p>
          <a:p>
            <a:r>
              <a:rPr lang="en-US" baseline="0" dirty="0" smtClean="0"/>
              <a:t>They found that men were more likely to wash their hands when a message designed to elicit disgust was shown: “Soap it off or eat it later” or “Don’t take the loo with you - wash with soap”. </a:t>
            </a:r>
          </a:p>
          <a:p>
            <a:r>
              <a:rPr lang="en-US" baseline="0" dirty="0" smtClean="0"/>
              <a:t>Women on the other hand were more likely to wash their hands when a message designed to activate knowledge: “Wash your hands with soap”. </a:t>
            </a:r>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6</a:t>
            </a:fld>
            <a:endParaRPr lang="en-US" dirty="0"/>
          </a:p>
        </p:txBody>
      </p:sp>
    </p:spTree>
    <p:extLst>
      <p:ext uri="{BB962C8B-B14F-4D97-AF65-F5344CB8AC3E}">
        <p14:creationId xmlns:p14="http://schemas.microsoft.com/office/powerpoint/2010/main" val="7236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1E92DDB-DEFF-A748-AF89-02B7B2AA71E2}" type="slidenum">
              <a:rPr lang="en-US"/>
              <a:pPr/>
              <a:t>39</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945115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2A521B9-7678-5D45-9BA7-2E474E24B2C5}" type="slidenum">
              <a:rPr lang="en-US"/>
              <a:pPr/>
              <a:t>40</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271179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94B8014-5EBF-A744-860D-43D2CEEC9D31}" type="slidenum">
              <a:rPr lang="en-US"/>
              <a:pPr/>
              <a:t>41</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965951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81F9566-A8D8-D64E-8619-69A7B5A8CFB9}" type="slidenum">
              <a:rPr lang="en-US"/>
              <a:pPr/>
              <a:t>42</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35562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28BA5973-B036-7E43-8B79-4EEDF00929F5}" type="slidenum">
              <a:rPr lang="en-US"/>
              <a:pPr/>
              <a:t>43</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110041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FB4527A1-133B-A046-8D21-E4CBDFAC5477}" type="slidenum">
              <a:rPr lang="en-US"/>
              <a:pPr/>
              <a:t>44</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526798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CE2E8429-E4C4-CB40-984C-0DBE579405F1}" type="slidenum">
              <a:rPr lang="en-US"/>
              <a:pPr/>
              <a:t>45</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320455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C71AB277-EBC9-3D4E-A489-BD79536B0FD6}" type="slidenum">
              <a:rPr lang="en-US"/>
              <a:pPr/>
              <a:t>46</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606300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DFCF257-FD62-3146-9A0B-50A4DF8583AA}" type="slidenum">
              <a:rPr lang="en-US"/>
              <a:pPr/>
              <a:t>47</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35622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91E0D71-B0A1-164A-9855-987E35B0CC6C}" type="slidenum">
              <a:rPr lang="en-US"/>
              <a:pPr/>
              <a:t>48</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26856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Swearing alters individuals' experience of pain </a:t>
            </a:r>
          </a:p>
          <a:p>
            <a:endParaRPr lang="en-US" dirty="0" smtClean="0"/>
          </a:p>
          <a:p>
            <a:r>
              <a:rPr lang="en-US" dirty="0" smtClean="0"/>
              <a:t>This study investigated whether swearing affects cold-pressor pain tolerance (the ability to withstand immersing the hand in icy water), pain perception and heart rate. </a:t>
            </a:r>
          </a:p>
          <a:p>
            <a:r>
              <a:rPr lang="en-US" dirty="0" smtClean="0"/>
              <a:t>In a repeated measures design, pain outcomes were assessed in participants asked to repeat a swear word versus a neutral word. In addition, sex differences and the roles of pain catastrophizing, fear of pain and trait anxiety were explored. </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smtClean="0"/>
              <a:t>“</a:t>
            </a:r>
            <a:r>
              <a:rPr lang="en-GB" sz="1200" b="0" i="1" kern="1200" dirty="0" smtClean="0">
                <a:solidFill>
                  <a:schemeClr val="tx1"/>
                </a:solidFill>
                <a:effectLst/>
                <a:latin typeface="+mn-lt"/>
                <a:ea typeface="+mn-ea"/>
                <a:cs typeface="+mn-cs"/>
              </a:rPr>
              <a:t>Catastrophizing is an irrational thought a lot of us have in believing that something is far worse than it actually is.”</a:t>
            </a:r>
            <a:endParaRPr lang="en-US" i="1" dirty="0" smtClean="0"/>
          </a:p>
          <a:p>
            <a:endParaRPr lang="en-US" dirty="0" smtClean="0"/>
          </a:p>
          <a:p>
            <a:r>
              <a:rPr lang="en-US" dirty="0" smtClean="0"/>
              <a:t>Swearing increased pain tolerance, increased heart rate and decreased perceived pain compared with not swearing. However, swearing did not increase pain tolerance in males with a tendency to catastrophize. </a:t>
            </a:r>
          </a:p>
          <a:p>
            <a:endParaRPr lang="en-US" dirty="0" smtClean="0"/>
          </a:p>
          <a:p>
            <a:r>
              <a:rPr lang="en-US" dirty="0" smtClean="0"/>
              <a:t>The observed pain-lessening (</a:t>
            </a:r>
            <a:r>
              <a:rPr lang="en-US" dirty="0" err="1" smtClean="0"/>
              <a:t>hypoalgesic</a:t>
            </a:r>
            <a:r>
              <a:rPr lang="en-US" dirty="0" smtClean="0"/>
              <a:t>) effect may occur because swearing induces a fight-or-flight response and nullifies the link between fear of pain and pain perception.</a:t>
            </a:r>
            <a:endParaRPr lang="en-US" dirty="0"/>
          </a:p>
        </p:txBody>
      </p:sp>
      <p:sp>
        <p:nvSpPr>
          <p:cNvPr id="4" name="Slide Number Placeholder 3"/>
          <p:cNvSpPr>
            <a:spLocks noGrp="1"/>
          </p:cNvSpPr>
          <p:nvPr>
            <p:ph type="sldNum" sz="quarter" idx="10"/>
          </p:nvPr>
        </p:nvSpPr>
        <p:spPr/>
        <p:txBody>
          <a:bodyPr/>
          <a:lstStyle/>
          <a:p>
            <a:fld id="{694D2C43-930C-6F4E-8A6F-0BEEDB6309D2}" type="slidenum">
              <a:rPr lang="en-US" smtClean="0"/>
              <a:t>7</a:t>
            </a:fld>
            <a:endParaRPr lang="en-US"/>
          </a:p>
        </p:txBody>
      </p:sp>
    </p:spTree>
    <p:extLst>
      <p:ext uri="{BB962C8B-B14F-4D97-AF65-F5344CB8AC3E}">
        <p14:creationId xmlns:p14="http://schemas.microsoft.com/office/powerpoint/2010/main" val="187649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62839B0-0967-8E47-8051-FC32B8927FEF}" type="slidenum">
              <a:rPr lang="en-US"/>
              <a:pPr/>
              <a:t>49</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8256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EFF15EE-88BE-E94B-9C97-70005B40849A}" type="slidenum">
              <a:rPr lang="en-US"/>
              <a:pPr/>
              <a:t>50</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233129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A9D09E7-7BEA-DD46-995F-702E04808380}" type="slidenum">
              <a:rPr lang="en-US"/>
              <a:pPr/>
              <a:t>51</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035181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8AC56AD-784D-5843-A302-046085AD8E4F}" type="slidenum">
              <a:rPr lang="en-US"/>
              <a:pPr/>
              <a:t>52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052789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B7FD9D9-67EB-DE44-BA13-49D834EDAA73}" type="slidenum">
              <a:rPr lang="en-US"/>
              <a:pPr/>
              <a:t>53</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82849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6BAC1CC0-CE54-E64C-8BF8-3FF92A192037}" type="slidenum">
              <a:rPr lang="en-US"/>
              <a:pPr/>
              <a:t>54</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520795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913F06C-FF45-F24C-8478-19FD184D79B0}" type="slidenum">
              <a:rPr lang="en-US"/>
              <a:pPr/>
              <a:t>55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323849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5780448-A1EC-F945-A1A2-0902959027D3}" type="slidenum">
              <a:rPr lang="en-US"/>
              <a:pPr/>
              <a:t>56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34484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BDF8B2A7-A582-254C-9958-8790884B7B97}" type="slidenum">
              <a:rPr lang="en-US"/>
              <a:pPr/>
              <a:t>57</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073589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98A9D82A-2BA3-DC4E-BA95-862F8ED1349B}" type="slidenum">
              <a:rPr lang="en-US"/>
              <a:pPr/>
              <a:t>58</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3761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456BDE92-6DB6-0441-9935-D221B51C746B}" type="slidenum">
              <a:rPr lang="en-US" smtClean="0"/>
              <a:pPr>
                <a:defRPr/>
              </a:pPr>
              <a:t>8</a:t>
            </a:fld>
            <a:endParaRPr lang="en-US"/>
          </a:p>
        </p:txBody>
      </p:sp>
    </p:spTree>
    <p:extLst>
      <p:ext uri="{BB962C8B-B14F-4D97-AF65-F5344CB8AC3E}">
        <p14:creationId xmlns:p14="http://schemas.microsoft.com/office/powerpoint/2010/main" val="1231274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13CB61C-C557-FE44-9935-E477A6B5C331}" type="slidenum">
              <a:rPr lang="en-US"/>
              <a:pPr/>
              <a:t>59</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812811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695910A-2137-C543-81E0-21DA7D4B76A2}" type="slidenum">
              <a:rPr lang="en-US"/>
              <a:pPr/>
              <a:t>60</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011049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1F4C000-EB15-D642-8C25-85836C2FF8F6}" type="slidenum">
              <a:rPr lang="en-US"/>
              <a:pPr/>
              <a:t>61</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14532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3E173682-028B-3A43-9549-696231864B85}" type="slidenum">
              <a:rPr lang="en-US"/>
              <a:pPr/>
              <a:t>62</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064189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9540BD-4A0A-BC4F-8F2F-45AD80E3DABA}" type="slidenum">
              <a:rPr lang="en-US"/>
              <a:pPr/>
              <a:t>63</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504627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655CA70-91F3-A14C-B943-E1E62AB228D3}" type="slidenum">
              <a:rPr lang="en-US"/>
              <a:pPr/>
              <a:t>64</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370880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64074EF-B0BE-DC46-A057-51E5A638CB3B}" type="slidenum">
              <a:rPr lang="en-US"/>
              <a:pPr/>
              <a:t>65</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75920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7C48F653-C6B4-984B-8DE5-C0577C885FEA}" type="slidenum">
              <a:rPr lang="en-US"/>
              <a:pPr/>
              <a:t>66</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46147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49CEBF6C-25E6-154D-936C-6B7E5F31CD5A}" type="slidenum">
              <a:rPr lang="en-US"/>
              <a:pPr/>
              <a:t>67</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157019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0CE8BA96-F819-1D4F-9A67-019225A2BBE0}" type="slidenum">
              <a:rPr lang="en-US"/>
              <a:pPr/>
              <a:t>68</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98189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B9F2891-92ED-314E-A990-C53C871DFB16}" type="slidenum">
              <a:rPr lang="en-US"/>
              <a:pPr/>
              <a:t>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854115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r>
              <a:rPr lang="en-US">
                <a:latin typeface="Times New Roman" charset="0"/>
              </a:rPr>
              <a:t>FOOD DIARY. The findings, from one of the largest and longest running weight loss maintenance trials ever conducted…"Those who kept daily food records lost twice as much weight as those who kept no records. It seems that the simple act of writing down what you eat encourages people to consume fewer calories.</a:t>
            </a:r>
            <a:r>
              <a:rPr lang="ja-JP" altLang="en-US">
                <a:latin typeface="Times New Roman" charset="0"/>
              </a:rPr>
              <a:t>”</a:t>
            </a:r>
            <a:endParaRPr lang="en-US">
              <a:latin typeface="Times New Roman" charset="0"/>
            </a:endParaRPr>
          </a:p>
          <a:p>
            <a:endParaRPr lang="en-US">
              <a:latin typeface="Times New Roman" charset="0"/>
            </a:endParaRPr>
          </a:p>
          <a:p>
            <a:r>
              <a:rPr lang="en-US">
                <a:latin typeface="Times New Roman" charset="0"/>
              </a:rPr>
              <a:t>POT: A teen who has been depressed at some point in the past year is more than twice as likely to have used marijuana as teens who have not reported being depressed - 25 percent compared with 12 percent,… using marijuana increases the risk of developing mental disorders by 40 percent, the report said. And teens who smoke pot at least once a month over a yearlong period are three times more likely to have suicidal thoughts than nonusers, it said.</a:t>
            </a:r>
          </a:p>
          <a:p>
            <a:endParaRPr lang="en-US">
              <a:latin typeface="Times New Roman" charset="0"/>
            </a:endParaRPr>
          </a:p>
          <a:p>
            <a:r>
              <a:rPr lang="en-US">
                <a:latin typeface="Times New Roman" charset="0"/>
              </a:rPr>
              <a:t>CHURCH: Blood tests showed that regular attendees were less likely to have high levels of an immune-system protein involved in age-related diseases. Earlier studies found a correlation between religious observation and good physical health, but it wasn</a:t>
            </a:r>
            <a:r>
              <a:rPr lang="ja-JP" altLang="en-US">
                <a:latin typeface="Times New Roman" charset="0"/>
              </a:rPr>
              <a:t>’</a:t>
            </a:r>
            <a:r>
              <a:rPr lang="en-US">
                <a:latin typeface="Times New Roman" charset="0"/>
              </a:rPr>
              <a:t>t clear if healthy individuals simply get to church regularly or if church attendance itself delays a decline in physical well-being.</a:t>
            </a:r>
          </a:p>
          <a:p>
            <a:endParaRPr lang="en-US">
              <a:latin typeface="Times New Roman" charset="0"/>
            </a:endParaRPr>
          </a:p>
          <a:p>
            <a:r>
              <a:rPr lang="en-US">
                <a:latin typeface="Times New Roman" charset="0"/>
              </a:rPr>
              <a:t>EGG</a:t>
            </a:r>
            <a:r>
              <a:rPr lang="ja-JP" altLang="en-US">
                <a:latin typeface="Times New Roman" charset="0"/>
              </a:rPr>
              <a:t>”</a:t>
            </a:r>
            <a:r>
              <a:rPr lang="en-US">
                <a:latin typeface="Times New Roman" charset="0"/>
              </a:rPr>
              <a:t> He said the study fails to take exercise or other dietary habits into account. Study participants could have consumed more salt, or they could have been on cholesterol-reducing drugs, too.</a:t>
            </a:r>
          </a:p>
          <a:p>
            <a:r>
              <a:rPr lang="ja-JP" altLang="en-US">
                <a:latin typeface="Times New Roman" charset="0"/>
              </a:rPr>
              <a:t>“</a:t>
            </a:r>
            <a:r>
              <a:rPr lang="en-US">
                <a:latin typeface="Times New Roman" charset="0"/>
              </a:rPr>
              <a:t>It may be that people who consume a lot of eggs also consume a lot of other fatty foods,</a:t>
            </a:r>
            <a:r>
              <a:rPr lang="ja-JP" altLang="en-US">
                <a:latin typeface="Times New Roman" charset="0"/>
              </a:rPr>
              <a:t>”</a:t>
            </a:r>
            <a:r>
              <a:rPr lang="en-US">
                <a:latin typeface="Times New Roman" charset="0"/>
              </a:rPr>
              <a:t> Frid said, adding that how the egg is prepared should also be taken into account.</a:t>
            </a:r>
          </a:p>
          <a:p>
            <a:endParaRPr lang="en-US">
              <a:latin typeface="Times New Roman" charset="0"/>
            </a:endParaRPr>
          </a:p>
          <a:p>
            <a:endParaRPr lang="en-US">
              <a:latin typeface="Times New Roman" charset="0"/>
            </a:endParaRPr>
          </a:p>
          <a:p>
            <a:r>
              <a:rPr lang="en-US">
                <a:latin typeface="Calibri" charset="0"/>
              </a:rPr>
              <a:t>Ask: why do we bother with them at all if it is a causal relationship that we seek? Why not just gather data that could provide a more definite answer, or otherwise just ignore correlations? The reason is pragmatism. Correlational data are usually relatively easy and inexpensive to obtain, at least in comparison to experimental data. Also, many cause-effect relationships are so subtle that we often first learn of them through correlations detected in observational data. That is, they are often useful.</a:t>
            </a:r>
            <a:endParaRPr lang="en-US">
              <a:latin typeface="Times New Roman"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CDC027C-7720-2D47-BC9A-67B1C1C8052B}" type="slidenum">
              <a:rPr lang="en-US" sz="1200"/>
              <a:pPr eaLnBrk="1" hangingPunct="1"/>
              <a:t>69</a:t>
            </a:fld>
            <a:endParaRPr lang="en-US" sz="1200"/>
          </a:p>
        </p:txBody>
      </p:sp>
    </p:spTree>
    <p:extLst>
      <p:ext uri="{BB962C8B-B14F-4D97-AF65-F5344CB8AC3E}">
        <p14:creationId xmlns:p14="http://schemas.microsoft.com/office/powerpoint/2010/main" val="3314909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88A7463A-9D24-BE43-8D21-04D9CFF34CF1}" type="slidenum">
              <a:rPr lang="en-US"/>
              <a:pPr/>
              <a:t>70</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41458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fld id="{52E866FA-79F4-4B38-A93E-CEBD9DCFD85F}" type="slidenum">
              <a:rPr lang="en-US" altLang="en-US" sz="1200">
                <a:latin typeface="Arial" charset="0"/>
              </a:rPr>
              <a:pPr eaLnBrk="1" hangingPunct="1"/>
              <a:t>10</a:t>
            </a:fld>
            <a:endParaRPr lang="en-US" altLang="en-US" sz="1200">
              <a:latin typeface="Arial"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b="0" dirty="0" smtClean="0">
              <a:latin typeface="Arial" charset="0"/>
              <a:cs typeface="Arial" charset="0"/>
            </a:endParaRPr>
          </a:p>
        </p:txBody>
      </p:sp>
    </p:spTree>
    <p:extLst>
      <p:ext uri="{BB962C8B-B14F-4D97-AF65-F5344CB8AC3E}">
        <p14:creationId xmlns:p14="http://schemas.microsoft.com/office/powerpoint/2010/main" val="11273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p>
            <a:pPr>
              <a:defRPr/>
            </a:pPr>
            <a:fld id="{35BCAA5F-88CE-0948-8447-692ED5E7C07E}" type="slidenum">
              <a:rPr lang="en-US" smtClean="0"/>
              <a:pPr>
                <a:defRPr/>
              </a:pPr>
              <a:t>11</a:t>
            </a:fld>
            <a:endParaRPr lang="en-US"/>
          </a:p>
        </p:txBody>
      </p:sp>
    </p:spTree>
    <p:extLst>
      <p:ext uri="{BB962C8B-B14F-4D97-AF65-F5344CB8AC3E}">
        <p14:creationId xmlns:p14="http://schemas.microsoft.com/office/powerpoint/2010/main" val="3037539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B9C3DA58-C03C-9142-BF31-50EC3F69556E}" type="slidenum">
              <a:rPr lang="en-US" smtClean="0"/>
              <a:pPr>
                <a:defRPr/>
              </a:pPr>
              <a:t>12</a:t>
            </a:fld>
            <a:endParaRPr lang="en-US"/>
          </a:p>
        </p:txBody>
      </p:sp>
    </p:spTree>
    <p:extLst>
      <p:ext uri="{BB962C8B-B14F-4D97-AF65-F5344CB8AC3E}">
        <p14:creationId xmlns:p14="http://schemas.microsoft.com/office/powerpoint/2010/main" val="134630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4E72-5420-ED40-9AD9-525A6D225E51}"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DCC3E-33E5-5F4C-98BD-B3158FA11A7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E94E72-5420-ED40-9AD9-525A6D225E51}"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94E72-5420-ED40-9AD9-525A6D225E51}"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3FF7FEC2-70E5-4CE5-8F80-D7300A59B98B}" type="slidenum">
              <a:rPr lang="en-US" altLang="en-US"/>
              <a:pPr/>
              <a:t>‹#›</a:t>
            </a:fld>
            <a:endParaRPr lang="en-US" altLang="en-US"/>
          </a:p>
        </p:txBody>
      </p:sp>
    </p:spTree>
    <p:extLst>
      <p:ext uri="{BB962C8B-B14F-4D97-AF65-F5344CB8AC3E}">
        <p14:creationId xmlns:p14="http://schemas.microsoft.com/office/powerpoint/2010/main" val="397516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E94E72-5420-ED40-9AD9-525A6D225E51}"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E94E72-5420-ED40-9AD9-525A6D225E51}"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DCC3E-33E5-5F4C-98BD-B3158FA11A7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E94E72-5420-ED40-9AD9-525A6D225E51}"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BE94E72-5420-ED40-9AD9-525A6D225E51}" type="datetimeFigureOut">
              <a:rPr lang="en-US" smtClean="0"/>
              <a:t>9/11/2016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CDCC3E-33E5-5F4C-98BD-B3158FA11A7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E94E72-5420-ED40-9AD9-525A6D225E51}" type="datetimeFigureOut">
              <a:rPr lang="en-US" smtClean="0"/>
              <a:t>9/11/2016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94E72-5420-ED40-9AD9-525A6D225E51}" type="datetimeFigureOut">
              <a:rPr lang="en-US" smtClean="0"/>
              <a:t>9/11/2016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94E72-5420-ED40-9AD9-525A6D225E51}"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CDCC3E-33E5-5F4C-98BD-B3158FA11A7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94E72-5420-ED40-9AD9-525A6D225E51}"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CDCC3E-33E5-5F4C-98BD-B3158FA11A7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BE94E72-5420-ED40-9AD9-525A6D225E51}" type="datetimeFigureOut">
              <a:rPr lang="en-US" smtClean="0"/>
              <a:t>9/11/2016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3CDCC3E-33E5-5F4C-98BD-B3158FA11A7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www.youtube.com/watch_popup?v=JcowGVd6GqY&amp;vq=mediu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uvureview.com/media/2012/09/Distracted-in-Class-WEB-Hannah-Shaw-4.jp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www.youtube.com/watch?v=7yGOgs_UlEc"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mysocietyandfaith.com/wp-content/uploads/2014/06/people-laughing-3.jp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Thinking like a researcher </a:t>
            </a:r>
            <a:br>
              <a:rPr lang="en-US" dirty="0" smtClean="0"/>
            </a:br>
            <a:r>
              <a:rPr lang="en-US" dirty="0" smtClean="0"/>
              <a:t>(Modules 2 and 3)</a:t>
            </a:r>
            <a:endParaRPr lang="en-US" dirty="0"/>
          </a:p>
        </p:txBody>
      </p:sp>
      <p:sp>
        <p:nvSpPr>
          <p:cNvPr id="3" name="Subtitle 2"/>
          <p:cNvSpPr>
            <a:spLocks noGrp="1"/>
          </p:cNvSpPr>
          <p:nvPr>
            <p:ph type="subTitle" idx="1"/>
          </p:nvPr>
        </p:nvSpPr>
        <p:spPr>
          <a:xfrm>
            <a:off x="1086853" y="3502527"/>
            <a:ext cx="6400800" cy="1752600"/>
          </a:xfrm>
        </p:spPr>
        <p:txBody>
          <a:bodyPr/>
          <a:lstStyle/>
          <a:p>
            <a:pPr algn="ctr"/>
            <a:r>
              <a:rPr lang="en-US" dirty="0" smtClean="0"/>
              <a:t>Introductory Psychology</a:t>
            </a:r>
          </a:p>
          <a:p>
            <a:pPr algn="ctr"/>
            <a:r>
              <a:rPr lang="en-US" dirty="0" smtClean="0"/>
              <a:t>Fall 2016</a:t>
            </a:r>
          </a:p>
          <a:p>
            <a:pPr algn="ctr"/>
            <a:r>
              <a:rPr lang="en-US" dirty="0" smtClean="0"/>
              <a:t>Prof: Doe Buchli, PhD</a:t>
            </a:r>
            <a:endParaRPr lang="en-US" dirty="0"/>
          </a:p>
        </p:txBody>
      </p:sp>
    </p:spTree>
    <p:extLst>
      <p:ext uri="{BB962C8B-B14F-4D97-AF65-F5344CB8AC3E}">
        <p14:creationId xmlns:p14="http://schemas.microsoft.com/office/powerpoint/2010/main" val="2453184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74638"/>
            <a:ext cx="8229600" cy="944562"/>
          </a:xfrm>
        </p:spPr>
        <p:txBody>
          <a:bodyPr/>
          <a:lstStyle/>
          <a:p>
            <a:pPr eaLnBrk="1" hangingPunct="1"/>
            <a:r>
              <a:rPr lang="en-US" altLang="en-US" sz="4000" smtClean="0">
                <a:solidFill>
                  <a:schemeClr val="tx1"/>
                </a:solidFill>
                <a:latin typeface="Palatino Linotype" pitchFamily="18" charset="0"/>
              </a:rPr>
              <a:t>Overconfidence</a:t>
            </a:r>
          </a:p>
        </p:txBody>
      </p:sp>
      <p:sp>
        <p:nvSpPr>
          <p:cNvPr id="29699" name="Rectangle 3"/>
          <p:cNvSpPr>
            <a:spLocks noGrp="1" noChangeArrowheads="1"/>
          </p:cNvSpPr>
          <p:nvPr>
            <p:ph type="body" sz="half" idx="1"/>
          </p:nvPr>
        </p:nvSpPr>
        <p:spPr>
          <a:xfrm>
            <a:off x="457200" y="1295400"/>
            <a:ext cx="4648200" cy="990600"/>
          </a:xfrm>
        </p:spPr>
        <p:txBody>
          <a:bodyPr>
            <a:normAutofit fontScale="92500"/>
          </a:bodyPr>
          <a:lstStyle/>
          <a:p>
            <a:pPr marL="0" indent="0" algn="ctr" eaLnBrk="1" hangingPunct="1">
              <a:buFont typeface="Wingdings" pitchFamily="-112" charset="2"/>
              <a:buNone/>
            </a:pPr>
            <a:r>
              <a:rPr lang="en-US" altLang="en-US" sz="2800" smtClean="0">
                <a:latin typeface="Palatino Linotype" pitchFamily="18" charset="0"/>
              </a:rPr>
              <a:t>Sometimes we think we know more than we actually know. </a:t>
            </a:r>
          </a:p>
        </p:txBody>
      </p:sp>
      <p:sp>
        <p:nvSpPr>
          <p:cNvPr id="54276" name="Rectangle 4"/>
          <p:cNvSpPr>
            <a:spLocks noChangeArrowheads="1"/>
          </p:cNvSpPr>
          <p:nvPr/>
        </p:nvSpPr>
        <p:spPr bwMode="auto">
          <a:xfrm>
            <a:off x="5651500" y="1524000"/>
            <a:ext cx="3190875" cy="66675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Anagram</a:t>
            </a:r>
          </a:p>
        </p:txBody>
      </p:sp>
      <p:sp>
        <p:nvSpPr>
          <p:cNvPr id="54277" name="Rectangle 5"/>
          <p:cNvSpPr>
            <a:spLocks noChangeArrowheads="1"/>
          </p:cNvSpPr>
          <p:nvPr/>
        </p:nvSpPr>
        <p:spPr bwMode="auto">
          <a:xfrm>
            <a:off x="7246938" y="3524250"/>
            <a:ext cx="1595437"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BARGE</a:t>
            </a:r>
          </a:p>
        </p:txBody>
      </p:sp>
      <p:sp>
        <p:nvSpPr>
          <p:cNvPr id="54278" name="Rectangle 6"/>
          <p:cNvSpPr>
            <a:spLocks noChangeArrowheads="1"/>
          </p:cNvSpPr>
          <p:nvPr/>
        </p:nvSpPr>
        <p:spPr bwMode="auto">
          <a:xfrm>
            <a:off x="5651500" y="3524250"/>
            <a:ext cx="1595438"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GRABE</a:t>
            </a:r>
          </a:p>
        </p:txBody>
      </p:sp>
      <p:sp>
        <p:nvSpPr>
          <p:cNvPr id="54279" name="Rectangle 7"/>
          <p:cNvSpPr>
            <a:spLocks noChangeArrowheads="1"/>
          </p:cNvSpPr>
          <p:nvPr/>
        </p:nvSpPr>
        <p:spPr bwMode="auto">
          <a:xfrm>
            <a:off x="7246938" y="2857500"/>
            <a:ext cx="1595437"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ENTRY</a:t>
            </a:r>
          </a:p>
        </p:txBody>
      </p:sp>
      <p:sp>
        <p:nvSpPr>
          <p:cNvPr id="54280" name="Rectangle 8"/>
          <p:cNvSpPr>
            <a:spLocks noChangeArrowheads="1"/>
          </p:cNvSpPr>
          <p:nvPr/>
        </p:nvSpPr>
        <p:spPr bwMode="auto">
          <a:xfrm>
            <a:off x="5651500" y="2857500"/>
            <a:ext cx="1595438"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ETYRN</a:t>
            </a:r>
          </a:p>
        </p:txBody>
      </p:sp>
      <p:sp>
        <p:nvSpPr>
          <p:cNvPr id="54281" name="Rectangle 9"/>
          <p:cNvSpPr>
            <a:spLocks noChangeArrowheads="1"/>
          </p:cNvSpPr>
          <p:nvPr/>
        </p:nvSpPr>
        <p:spPr bwMode="auto">
          <a:xfrm>
            <a:off x="7246938" y="2190750"/>
            <a:ext cx="1595437"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WATER</a:t>
            </a:r>
          </a:p>
        </p:txBody>
      </p:sp>
      <p:sp>
        <p:nvSpPr>
          <p:cNvPr id="54282" name="Rectangle 10"/>
          <p:cNvSpPr>
            <a:spLocks noChangeArrowheads="1"/>
          </p:cNvSpPr>
          <p:nvPr/>
        </p:nvSpPr>
        <p:spPr bwMode="auto">
          <a:xfrm>
            <a:off x="5651500" y="2190750"/>
            <a:ext cx="1595438" cy="666750"/>
          </a:xfrm>
          <a:prstGeom prst="rect">
            <a:avLst/>
          </a:prstGeom>
          <a:solidFill>
            <a:srgbClr val="FFE5B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eaLnBrk="1" hangingPunct="1">
              <a:spcBef>
                <a:spcPct val="20000"/>
              </a:spcBef>
            </a:pPr>
            <a:r>
              <a:rPr lang="en-US" altLang="en-US">
                <a:latin typeface="Arial" charset="0"/>
              </a:rPr>
              <a:t>WREAT</a:t>
            </a:r>
          </a:p>
        </p:txBody>
      </p:sp>
      <p:sp>
        <p:nvSpPr>
          <p:cNvPr id="29707" name="Line 11"/>
          <p:cNvSpPr>
            <a:spLocks noChangeShapeType="1"/>
          </p:cNvSpPr>
          <p:nvPr/>
        </p:nvSpPr>
        <p:spPr bwMode="auto">
          <a:xfrm>
            <a:off x="5651500" y="1524000"/>
            <a:ext cx="3190875"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08" name="Line 12"/>
          <p:cNvSpPr>
            <a:spLocks noChangeShapeType="1"/>
          </p:cNvSpPr>
          <p:nvPr/>
        </p:nvSpPr>
        <p:spPr bwMode="auto">
          <a:xfrm>
            <a:off x="5651500" y="4191000"/>
            <a:ext cx="159543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09" name="Line 13"/>
          <p:cNvSpPr>
            <a:spLocks noChangeShapeType="1"/>
          </p:cNvSpPr>
          <p:nvPr/>
        </p:nvSpPr>
        <p:spPr bwMode="auto">
          <a:xfrm>
            <a:off x="5651500" y="1524000"/>
            <a:ext cx="0" cy="13335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0" name="Line 14"/>
          <p:cNvSpPr>
            <a:spLocks noChangeShapeType="1"/>
          </p:cNvSpPr>
          <p:nvPr/>
        </p:nvSpPr>
        <p:spPr bwMode="auto">
          <a:xfrm>
            <a:off x="8842375" y="1524000"/>
            <a:ext cx="0" cy="13335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1" name="Line 15"/>
          <p:cNvSpPr>
            <a:spLocks noChangeShapeType="1"/>
          </p:cNvSpPr>
          <p:nvPr/>
        </p:nvSpPr>
        <p:spPr bwMode="auto">
          <a:xfrm>
            <a:off x="5651500" y="2857500"/>
            <a:ext cx="0" cy="6667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2" name="Line 16"/>
          <p:cNvSpPr>
            <a:spLocks noChangeShapeType="1"/>
          </p:cNvSpPr>
          <p:nvPr/>
        </p:nvSpPr>
        <p:spPr bwMode="auto">
          <a:xfrm>
            <a:off x="8842375" y="2857500"/>
            <a:ext cx="0" cy="6667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3" name="Line 17"/>
          <p:cNvSpPr>
            <a:spLocks noChangeShapeType="1"/>
          </p:cNvSpPr>
          <p:nvPr/>
        </p:nvSpPr>
        <p:spPr bwMode="auto">
          <a:xfrm>
            <a:off x="5651500" y="3524250"/>
            <a:ext cx="0" cy="6667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4" name="Line 18"/>
          <p:cNvSpPr>
            <a:spLocks noChangeShapeType="1"/>
          </p:cNvSpPr>
          <p:nvPr/>
        </p:nvSpPr>
        <p:spPr bwMode="auto">
          <a:xfrm>
            <a:off x="8842375" y="3524250"/>
            <a:ext cx="0" cy="6667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29715" name="Line 19"/>
          <p:cNvSpPr>
            <a:spLocks noChangeShapeType="1"/>
          </p:cNvSpPr>
          <p:nvPr/>
        </p:nvSpPr>
        <p:spPr bwMode="auto">
          <a:xfrm>
            <a:off x="7246938" y="4191000"/>
            <a:ext cx="1595437"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anchor="ctr" anchorCtr="1"/>
          <a:lstStyle/>
          <a:p>
            <a:endParaRPr lang="en-US"/>
          </a:p>
        </p:txBody>
      </p:sp>
      <p:sp>
        <p:nvSpPr>
          <p:cNvPr id="54292" name="Rectangle 20"/>
          <p:cNvSpPr>
            <a:spLocks noChangeArrowheads="1"/>
          </p:cNvSpPr>
          <p:nvPr/>
        </p:nvSpPr>
        <p:spPr bwMode="auto">
          <a:xfrm>
            <a:off x="457200" y="2362200"/>
            <a:ext cx="46482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algn="ctr" eaLnBrk="1" hangingPunct="1">
              <a:lnSpc>
                <a:spcPct val="90000"/>
              </a:lnSpc>
              <a:spcBef>
                <a:spcPct val="20000"/>
              </a:spcBef>
              <a:buFont typeface="Wingdings" pitchFamily="-112" charset="2"/>
              <a:buNone/>
            </a:pPr>
            <a:r>
              <a:rPr lang="en-US" altLang="en-US" sz="2800" dirty="0"/>
              <a:t>How long do you think it would take to unscramble these anagrams?</a:t>
            </a:r>
          </a:p>
        </p:txBody>
      </p:sp>
      <p:sp>
        <p:nvSpPr>
          <p:cNvPr id="54293" name="Rectangle 21"/>
          <p:cNvSpPr>
            <a:spLocks noChangeArrowheads="1"/>
          </p:cNvSpPr>
          <p:nvPr/>
        </p:nvSpPr>
        <p:spPr bwMode="auto">
          <a:xfrm>
            <a:off x="457200" y="3924300"/>
            <a:ext cx="46482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Palatino Linotype" pitchFamily="18" charset="0"/>
                <a:ea typeface="ＭＳ Ｐゴシック" pitchFamily="-112" charset="-128"/>
              </a:defRPr>
            </a:lvl1pPr>
            <a:lvl2pPr marL="37931725" indent="-37474525" eaLnBrk="0" hangingPunct="0">
              <a:defRPr sz="2400">
                <a:solidFill>
                  <a:schemeClr val="tx1"/>
                </a:solidFill>
                <a:latin typeface="Palatino Linotype" pitchFamily="18" charset="0"/>
                <a:ea typeface="ＭＳ Ｐゴシック" pitchFamily="-112" charset="-128"/>
              </a:defRPr>
            </a:lvl2pPr>
            <a:lvl3pPr eaLnBrk="0" hangingPunct="0">
              <a:defRPr sz="2400">
                <a:solidFill>
                  <a:schemeClr val="tx1"/>
                </a:solidFill>
                <a:latin typeface="Palatino Linotype" pitchFamily="18" charset="0"/>
                <a:ea typeface="ＭＳ Ｐゴシック" pitchFamily="-112" charset="-128"/>
              </a:defRPr>
            </a:lvl3pPr>
            <a:lvl4pPr eaLnBrk="0" hangingPunct="0">
              <a:defRPr sz="2400">
                <a:solidFill>
                  <a:schemeClr val="tx1"/>
                </a:solidFill>
                <a:latin typeface="Palatino Linotype" pitchFamily="18" charset="0"/>
                <a:ea typeface="ＭＳ Ｐゴシック" pitchFamily="-112" charset="-128"/>
              </a:defRPr>
            </a:lvl4pPr>
            <a:lvl5pPr eaLnBrk="0" hangingPunct="0">
              <a:defRPr sz="2400">
                <a:solidFill>
                  <a:schemeClr val="tx1"/>
                </a:solidFill>
                <a:latin typeface="Palatino Linotype" pitchFamily="18" charset="0"/>
                <a:ea typeface="ＭＳ Ｐゴシック" pitchFamily="-112" charset="-128"/>
              </a:defRPr>
            </a:lvl5pPr>
            <a:lvl6pPr marL="4572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6pPr>
            <a:lvl7pPr marL="9144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7pPr>
            <a:lvl8pPr marL="13716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8pPr>
            <a:lvl9pPr marL="1828800" eaLnBrk="0" fontAlgn="base" hangingPunct="0">
              <a:spcBef>
                <a:spcPct val="0"/>
              </a:spcBef>
              <a:spcAft>
                <a:spcPct val="0"/>
              </a:spcAft>
              <a:defRPr sz="2400">
                <a:solidFill>
                  <a:schemeClr val="tx1"/>
                </a:solidFill>
                <a:latin typeface="Palatino Linotype" pitchFamily="18" charset="0"/>
                <a:ea typeface="ＭＳ Ｐゴシック" pitchFamily="-112" charset="-128"/>
              </a:defRPr>
            </a:lvl9pPr>
          </a:lstStyle>
          <a:p>
            <a:pPr algn="ctr" eaLnBrk="1" hangingPunct="1">
              <a:lnSpc>
                <a:spcPct val="90000"/>
              </a:lnSpc>
              <a:spcBef>
                <a:spcPct val="20000"/>
              </a:spcBef>
              <a:buFont typeface="Wingdings" pitchFamily="-112" charset="2"/>
              <a:buNone/>
            </a:pPr>
            <a:r>
              <a:rPr lang="en-US" altLang="en-US" sz="2800" dirty="0"/>
              <a:t>People said it would take about 10 seconds, yet on average they took about 3 minutes (</a:t>
            </a:r>
            <a:r>
              <a:rPr lang="en-US" altLang="en-US" sz="2800" dirty="0" err="1"/>
              <a:t>Goranson</a:t>
            </a:r>
            <a:r>
              <a:rPr lang="en-US" altLang="en-US" sz="2800" dirty="0"/>
              <a:t>, 1978).</a:t>
            </a:r>
          </a:p>
        </p:txBody>
      </p:sp>
    </p:spTree>
    <p:extLst>
      <p:ext uri="{BB962C8B-B14F-4D97-AF65-F5344CB8AC3E}">
        <p14:creationId xmlns:p14="http://schemas.microsoft.com/office/powerpoint/2010/main" val="1124352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92"/>
                                        </p:tgtEl>
                                        <p:attrNameLst>
                                          <p:attrName>style.visibility</p:attrName>
                                        </p:attrNameLst>
                                      </p:cBhvr>
                                      <p:to>
                                        <p:strVal val="visible"/>
                                      </p:to>
                                    </p:set>
                                    <p:animEffect transition="in" filter="dissolve">
                                      <p:cBhvr>
                                        <p:cTn id="7" dur="500"/>
                                        <p:tgtEl>
                                          <p:spTgt spid="542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4276"/>
                                        </p:tgtEl>
                                        <p:attrNameLst>
                                          <p:attrName>style.visibility</p:attrName>
                                        </p:attrNameLst>
                                      </p:cBhvr>
                                      <p:to>
                                        <p:strVal val="visible"/>
                                      </p:to>
                                    </p:set>
                                    <p:animEffect transition="in" filter="dissolve">
                                      <p:cBhvr>
                                        <p:cTn id="10" dur="500"/>
                                        <p:tgtEl>
                                          <p:spTgt spid="5427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4282"/>
                                        </p:tgtEl>
                                        <p:attrNameLst>
                                          <p:attrName>style.visibility</p:attrName>
                                        </p:attrNameLst>
                                      </p:cBhvr>
                                      <p:to>
                                        <p:strVal val="visible"/>
                                      </p:to>
                                    </p:set>
                                    <p:animEffect transition="in" filter="dissolve">
                                      <p:cBhvr>
                                        <p:cTn id="13" dur="500"/>
                                        <p:tgtEl>
                                          <p:spTgt spid="5428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4280"/>
                                        </p:tgtEl>
                                        <p:attrNameLst>
                                          <p:attrName>style.visibility</p:attrName>
                                        </p:attrNameLst>
                                      </p:cBhvr>
                                      <p:to>
                                        <p:strVal val="visible"/>
                                      </p:to>
                                    </p:set>
                                    <p:animEffect transition="in" filter="dissolve">
                                      <p:cBhvr>
                                        <p:cTn id="16" dur="500"/>
                                        <p:tgtEl>
                                          <p:spTgt spid="5428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4278"/>
                                        </p:tgtEl>
                                        <p:attrNameLst>
                                          <p:attrName>style.visibility</p:attrName>
                                        </p:attrNameLst>
                                      </p:cBhvr>
                                      <p:to>
                                        <p:strVal val="visible"/>
                                      </p:to>
                                    </p:set>
                                    <p:animEffect transition="in" filter="dissolve">
                                      <p:cBhvr>
                                        <p:cTn id="19" dur="500"/>
                                        <p:tgtEl>
                                          <p:spTgt spid="5427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4277"/>
                                        </p:tgtEl>
                                        <p:attrNameLst>
                                          <p:attrName>style.visibility</p:attrName>
                                        </p:attrNameLst>
                                      </p:cBhvr>
                                      <p:to>
                                        <p:strVal val="visible"/>
                                      </p:to>
                                    </p:set>
                                    <p:animEffect transition="in" filter="dissolve">
                                      <p:cBhvr>
                                        <p:cTn id="24" dur="500"/>
                                        <p:tgtEl>
                                          <p:spTgt spid="5427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4279"/>
                                        </p:tgtEl>
                                        <p:attrNameLst>
                                          <p:attrName>style.visibility</p:attrName>
                                        </p:attrNameLst>
                                      </p:cBhvr>
                                      <p:to>
                                        <p:strVal val="visible"/>
                                      </p:to>
                                    </p:set>
                                    <p:animEffect transition="in" filter="dissolve">
                                      <p:cBhvr>
                                        <p:cTn id="27" dur="500"/>
                                        <p:tgtEl>
                                          <p:spTgt spid="5427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4281"/>
                                        </p:tgtEl>
                                        <p:attrNameLst>
                                          <p:attrName>style.visibility</p:attrName>
                                        </p:attrNameLst>
                                      </p:cBhvr>
                                      <p:to>
                                        <p:strVal val="visible"/>
                                      </p:to>
                                    </p:set>
                                    <p:animEffect transition="in" filter="dissolve">
                                      <p:cBhvr>
                                        <p:cTn id="30" dur="500"/>
                                        <p:tgtEl>
                                          <p:spTgt spid="542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4293"/>
                                        </p:tgtEl>
                                        <p:attrNameLst>
                                          <p:attrName>style.visibility</p:attrName>
                                        </p:attrNameLst>
                                      </p:cBhvr>
                                      <p:to>
                                        <p:strVal val="visible"/>
                                      </p:to>
                                    </p:set>
                                    <p:animEffect transition="in" filter="dissolve">
                                      <p:cBhvr>
                                        <p:cTn id="35" dur="500"/>
                                        <p:tgtEl>
                                          <p:spTgt spid="5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277" grpId="0" animBg="1"/>
      <p:bldP spid="54278" grpId="0" animBg="1"/>
      <p:bldP spid="54279" grpId="0" animBg="1"/>
      <p:bldP spid="54280" grpId="0" animBg="1"/>
      <p:bldP spid="54281" grpId="0" animBg="1"/>
      <p:bldP spid="54282" grpId="0" animBg="1"/>
      <p:bldP spid="54292" grpId="0"/>
      <p:bldP spid="542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000000"/>
                </a:solidFill>
              </a:rPr>
              <a:t>Perceiving Order in Random Events</a:t>
            </a:r>
            <a:endParaRPr lang="en-US" dirty="0">
              <a:solidFill>
                <a:srgbClr val="000000"/>
              </a:solidFill>
            </a:endParaRPr>
          </a:p>
        </p:txBody>
      </p:sp>
      <p:sp>
        <p:nvSpPr>
          <p:cNvPr id="3" name="Content Placeholder 2"/>
          <p:cNvSpPr>
            <a:spLocks noGrp="1"/>
          </p:cNvSpPr>
          <p:nvPr>
            <p:ph idx="1"/>
          </p:nvPr>
        </p:nvSpPr>
        <p:spPr/>
        <p:txBody>
          <a:bodyPr/>
          <a:lstStyle/>
          <a:p>
            <a:pPr>
              <a:defRPr/>
            </a:pPr>
            <a:r>
              <a:rPr lang="en-US" dirty="0" smtClean="0"/>
              <a:t>People are naturally inclined to perceive patterns</a:t>
            </a:r>
          </a:p>
          <a:p>
            <a:pPr lvl="1">
              <a:defRPr/>
            </a:pPr>
            <a:r>
              <a:rPr lang="en-US" sz="2400" dirty="0" smtClean="0"/>
              <a:t>E.g. objects with face-like properties activate same region of the brain as real faces</a:t>
            </a:r>
          </a:p>
          <a:p>
            <a:pPr lvl="1">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l="6274" r="5882"/>
          <a:stretch>
            <a:fillRect/>
          </a:stretch>
        </p:blipFill>
        <p:spPr bwMode="auto">
          <a:xfrm>
            <a:off x="76200" y="3200400"/>
            <a:ext cx="32004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3300" y="3200400"/>
            <a:ext cx="2260600" cy="226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3187700"/>
            <a:ext cx="3302000" cy="246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7818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000000"/>
                </a:solidFill>
              </a:rPr>
              <a:t>Perceiving Order in Random Events</a:t>
            </a:r>
            <a:endParaRPr lang="en-US" dirty="0">
              <a:solidFill>
                <a:srgbClr val="000000"/>
              </a:solidFill>
            </a:endParaRPr>
          </a:p>
        </p:txBody>
      </p:sp>
      <p:sp>
        <p:nvSpPr>
          <p:cNvPr id="3" name="Content Placeholder 2"/>
          <p:cNvSpPr>
            <a:spLocks noGrp="1"/>
          </p:cNvSpPr>
          <p:nvPr>
            <p:ph idx="1"/>
          </p:nvPr>
        </p:nvSpPr>
        <p:spPr/>
        <p:txBody>
          <a:bodyPr/>
          <a:lstStyle/>
          <a:p>
            <a:pPr>
              <a:defRPr/>
            </a:pPr>
            <a:r>
              <a:rPr lang="en-US" dirty="0" smtClean="0"/>
              <a:t>We try to find order/patterns in random events</a:t>
            </a:r>
          </a:p>
          <a:p>
            <a:pPr lvl="1">
              <a:defRPr/>
            </a:pPr>
            <a:r>
              <a:rPr lang="en-US" b="1" dirty="0" smtClean="0"/>
              <a:t>Participation Question: </a:t>
            </a:r>
            <a:r>
              <a:rPr lang="en-US" dirty="0" smtClean="0"/>
              <a:t>Which sequence of coin flips is statistically more likely?</a:t>
            </a:r>
          </a:p>
          <a:p>
            <a:pPr marL="971550" lvl="1" indent="-514350">
              <a:buFont typeface="Wingdings" charset="0"/>
              <a:buAutoNum type="arabicParenR"/>
              <a:defRPr/>
            </a:pPr>
            <a:r>
              <a:rPr lang="en-US" dirty="0" smtClean="0"/>
              <a:t>H H H H H H</a:t>
            </a:r>
          </a:p>
          <a:p>
            <a:pPr marL="971550" lvl="1" indent="-514350">
              <a:buFont typeface="Wingdings" charset="0"/>
              <a:buAutoNum type="arabicParenR"/>
              <a:defRPr/>
            </a:pPr>
            <a:r>
              <a:rPr lang="en-US" dirty="0" smtClean="0"/>
              <a:t>H T H T T H</a:t>
            </a:r>
          </a:p>
          <a:p>
            <a:pPr lvl="1" indent="0">
              <a:buNone/>
              <a:defRPr/>
            </a:pPr>
            <a:endParaRPr lang="en-US" b="1" dirty="0"/>
          </a:p>
          <a:p>
            <a:pPr lvl="1" indent="0">
              <a:buNone/>
              <a:defRPr/>
            </a:pPr>
            <a:r>
              <a:rPr lang="en-US" dirty="0" smtClean="0"/>
              <a:t>They are both 50/50. But because one looks more “random”, that is perceived more likely.</a:t>
            </a:r>
            <a:endParaRPr lang="en-US" dirty="0"/>
          </a:p>
        </p:txBody>
      </p:sp>
    </p:spTree>
    <p:extLst>
      <p:ext uri="{BB962C8B-B14F-4D97-AF65-F5344CB8AC3E}">
        <p14:creationId xmlns:p14="http://schemas.microsoft.com/office/powerpoint/2010/main" val="361553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000000"/>
                </a:solidFill>
              </a:rPr>
              <a:t>Perceiving Order in Random Events</a:t>
            </a:r>
            <a:endParaRPr lang="en-US" dirty="0">
              <a:solidFill>
                <a:srgbClr val="000000"/>
              </a:solidFill>
            </a:endParaRPr>
          </a:p>
        </p:txBody>
      </p:sp>
      <p:sp>
        <p:nvSpPr>
          <p:cNvPr id="3" name="Content Placeholder 2"/>
          <p:cNvSpPr>
            <a:spLocks noGrp="1"/>
          </p:cNvSpPr>
          <p:nvPr>
            <p:ph idx="1"/>
          </p:nvPr>
        </p:nvSpPr>
        <p:spPr>
          <a:xfrm>
            <a:off x="457200" y="1360620"/>
            <a:ext cx="8229600" cy="4525963"/>
          </a:xfrm>
        </p:spPr>
        <p:txBody>
          <a:bodyPr/>
          <a:lstStyle/>
          <a:p>
            <a:pPr>
              <a:defRPr/>
            </a:pPr>
            <a:r>
              <a:rPr lang="en-US" dirty="0" smtClean="0"/>
              <a:t>Fallacies of randomness</a:t>
            </a:r>
          </a:p>
          <a:p>
            <a:pPr lvl="1">
              <a:defRPr/>
            </a:pPr>
            <a:r>
              <a:rPr lang="en-US" dirty="0" smtClean="0"/>
              <a:t>Hot hand</a:t>
            </a:r>
          </a:p>
          <a:p>
            <a:pPr lvl="2">
              <a:defRPr/>
            </a:pPr>
            <a:r>
              <a:rPr lang="en-US" dirty="0" smtClean="0"/>
              <a:t>“on a roll”, “hot streak”</a:t>
            </a:r>
          </a:p>
          <a:p>
            <a:pPr lvl="1">
              <a:defRPr/>
            </a:pPr>
            <a:r>
              <a:rPr lang="en-US" dirty="0" smtClean="0"/>
              <a:t>Gambler’s fallacy</a:t>
            </a:r>
          </a:p>
          <a:p>
            <a:pPr lvl="2">
              <a:defRPr/>
            </a:pPr>
            <a:r>
              <a:rPr lang="en-US" dirty="0" smtClean="0"/>
              <a:t>“bound to come up eventually,”</a:t>
            </a:r>
          </a:p>
          <a:p>
            <a:pPr lvl="2">
              <a:defRPr/>
            </a:pPr>
            <a:r>
              <a:rPr lang="en-US" dirty="0"/>
              <a:t> </a:t>
            </a:r>
            <a:r>
              <a:rPr lang="en-US" dirty="0" smtClean="0"/>
              <a:t>“it’s due”</a:t>
            </a:r>
          </a:p>
        </p:txBody>
      </p:sp>
      <p:pic>
        <p:nvPicPr>
          <p:cNvPr id="3789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905000"/>
            <a:ext cx="2120900" cy="317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29435"/>
            <a:ext cx="2971800"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9029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Attitude</a:t>
            </a:r>
          </a:p>
        </p:txBody>
      </p:sp>
      <p:sp>
        <p:nvSpPr>
          <p:cNvPr id="3" name="Text Placeholder 2"/>
          <p:cNvSpPr>
            <a:spLocks noGrp="1"/>
          </p:cNvSpPr>
          <p:nvPr>
            <p:ph type="body" sz="half" idx="1"/>
          </p:nvPr>
        </p:nvSpPr>
        <p:spPr/>
        <p:txBody>
          <a:bodyPr/>
          <a:lstStyle/>
          <a:p>
            <a:r>
              <a:rPr lang="en-US" dirty="0" smtClean="0"/>
              <a:t>Curiosity</a:t>
            </a:r>
          </a:p>
          <a:p>
            <a:r>
              <a:rPr lang="en-US" dirty="0" smtClean="0"/>
              <a:t>Skepticism</a:t>
            </a:r>
          </a:p>
          <a:p>
            <a:r>
              <a:rPr lang="en-US" dirty="0" smtClean="0"/>
              <a:t>Humility</a:t>
            </a:r>
          </a:p>
          <a:p>
            <a:endParaRPr lang="en-US" dirty="0"/>
          </a:p>
          <a:p>
            <a:pPr marL="0" indent="0" algn="ctr">
              <a:buNone/>
            </a:pPr>
            <a:r>
              <a:rPr lang="en-US" i="1" dirty="0" smtClean="0"/>
              <a:t>Let’s take a closer look at each of these.</a:t>
            </a:r>
            <a:endParaRPr lang="en-US" i="1" dirty="0"/>
          </a:p>
        </p:txBody>
      </p:sp>
    </p:spTree>
    <p:extLst>
      <p:ext uri="{BB962C8B-B14F-4D97-AF65-F5344CB8AC3E}">
        <p14:creationId xmlns:p14="http://schemas.microsoft.com/office/powerpoint/2010/main" val="2008059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The Scientific Attitude</a:t>
            </a:r>
            <a:endParaRPr lang="en-US" dirty="0"/>
          </a:p>
        </p:txBody>
      </p:sp>
      <p:sp>
        <p:nvSpPr>
          <p:cNvPr id="5" name="Text Placeholder 4"/>
          <p:cNvSpPr>
            <a:spLocks noGrp="1"/>
          </p:cNvSpPr>
          <p:nvPr>
            <p:ph type="body" sz="half" idx="1"/>
          </p:nvPr>
        </p:nvSpPr>
        <p:spPr/>
        <p:txBody>
          <a:bodyPr/>
          <a:lstStyle/>
          <a:p>
            <a:r>
              <a:rPr lang="en-US" b="1" dirty="0"/>
              <a:t>Curiosity</a:t>
            </a:r>
          </a:p>
          <a:p>
            <a:pPr lvl="1"/>
            <a:r>
              <a:rPr lang="en-US" dirty="0"/>
              <a:t>Includes a passion to explore and understand the world without misleading or being misled</a:t>
            </a:r>
          </a:p>
          <a:p>
            <a:endParaRPr lang="en-US" b="1" dirty="0" smtClean="0"/>
          </a:p>
          <a:p>
            <a:r>
              <a:rPr lang="en-US" b="1" dirty="0" smtClean="0"/>
              <a:t>Definition</a:t>
            </a:r>
          </a:p>
          <a:p>
            <a:pPr lvl="1"/>
            <a:r>
              <a:rPr lang="en-US" dirty="0" smtClean="0"/>
              <a:t>Always asking </a:t>
            </a:r>
            <a:r>
              <a:rPr lang="en-US" smtClean="0"/>
              <a:t>new questions</a:t>
            </a:r>
            <a:endParaRPr lang="en-US" dirty="0" smtClean="0">
              <a:solidFill>
                <a:srgbClr val="FF0000"/>
              </a:solidFill>
            </a:endParaRPr>
          </a:p>
          <a:p>
            <a:pPr lvl="1"/>
            <a:endParaRPr lang="en-US" dirty="0" smtClean="0"/>
          </a:p>
          <a:p>
            <a:pPr marL="0" indent="0">
              <a:buNone/>
            </a:pPr>
            <a:r>
              <a:rPr lang="en-US" dirty="0" smtClean="0"/>
              <a:t>“That behavior I’m noticing in that guy… is that common to all people? Or is it more common when under stress? Or only common for males?”</a:t>
            </a:r>
          </a:p>
          <a:p>
            <a:pPr marL="0" indent="0">
              <a:buNone/>
            </a:pPr>
            <a:endParaRPr lang="en-US" b="1" dirty="0"/>
          </a:p>
        </p:txBody>
      </p:sp>
    </p:spTree>
    <p:extLst>
      <p:ext uri="{BB962C8B-B14F-4D97-AF65-F5344CB8AC3E}">
        <p14:creationId xmlns:p14="http://schemas.microsoft.com/office/powerpoint/2010/main" val="368198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Scientific </a:t>
            </a:r>
            <a:r>
              <a:rPr lang="en-US" dirty="0" smtClean="0"/>
              <a:t>Attitude</a:t>
            </a:r>
            <a:endParaRPr lang="en-US" dirty="0"/>
          </a:p>
        </p:txBody>
      </p:sp>
      <p:sp>
        <p:nvSpPr>
          <p:cNvPr id="5" name="Text Placeholder 4"/>
          <p:cNvSpPr>
            <a:spLocks noGrp="1"/>
          </p:cNvSpPr>
          <p:nvPr>
            <p:ph idx="1"/>
          </p:nvPr>
        </p:nvSpPr>
        <p:spPr/>
        <p:txBody>
          <a:bodyPr>
            <a:normAutofit lnSpcReduction="10000"/>
          </a:bodyPr>
          <a:lstStyle/>
          <a:p>
            <a:r>
              <a:rPr lang="en-US" b="1" dirty="0" smtClean="0"/>
              <a:t>Skepticism</a:t>
            </a:r>
          </a:p>
          <a:p>
            <a:pPr lvl="1"/>
            <a:r>
              <a:rPr lang="en-US" dirty="0"/>
              <a:t>Supports questions about behavior and mental processes:  What do you mean?  How do you know</a:t>
            </a:r>
            <a:r>
              <a:rPr lang="en-US" dirty="0" smtClean="0"/>
              <a:t>?</a:t>
            </a:r>
            <a:endParaRPr lang="en-US" b="1" dirty="0" smtClean="0"/>
          </a:p>
          <a:p>
            <a:r>
              <a:rPr lang="en-US" b="1" dirty="0" smtClean="0"/>
              <a:t>Definition</a:t>
            </a:r>
          </a:p>
          <a:p>
            <a:pPr lvl="1"/>
            <a:r>
              <a:rPr lang="en-US" dirty="0" smtClean="0"/>
              <a:t>Not accepting a “fact” as true without challenging it; seeing if “facts” can withstand attempts to disprove them</a:t>
            </a:r>
          </a:p>
          <a:p>
            <a:pPr marL="274320" lvl="1" indent="0">
              <a:buNone/>
            </a:pPr>
            <a:endParaRPr lang="en-US" dirty="0" smtClean="0"/>
          </a:p>
          <a:p>
            <a:pPr marL="274320" lvl="1" indent="0">
              <a:buNone/>
            </a:pPr>
            <a:r>
              <a:rPr lang="en-US" dirty="0" smtClean="0"/>
              <a:t>Skepticism, like curiosity, generates </a:t>
            </a:r>
          </a:p>
          <a:p>
            <a:pPr marL="274320" lvl="1" indent="0">
              <a:buNone/>
            </a:pPr>
            <a:r>
              <a:rPr lang="en-US" dirty="0" smtClean="0"/>
              <a:t>questions: “Is there another explanation</a:t>
            </a:r>
          </a:p>
          <a:p>
            <a:pPr marL="274320" lvl="1" indent="0">
              <a:buNone/>
            </a:pPr>
            <a:r>
              <a:rPr lang="en-US" dirty="0" smtClean="0"/>
              <a:t>for the behavior I’m seeing?</a:t>
            </a:r>
          </a:p>
          <a:p>
            <a:pPr marL="274320" lvl="1" indent="0">
              <a:buNone/>
            </a:pPr>
            <a:r>
              <a:rPr lang="en-US" dirty="0" smtClean="0"/>
              <a:t>Is there a problem with how I measured </a:t>
            </a:r>
            <a:endParaRPr lang="en-US" dirty="0"/>
          </a:p>
          <a:p>
            <a:pPr marL="274320" lvl="1" indent="0">
              <a:buNone/>
            </a:pPr>
            <a:r>
              <a:rPr lang="en-US" dirty="0"/>
              <a:t>i</a:t>
            </a:r>
            <a:r>
              <a:rPr lang="en-US" dirty="0" smtClean="0"/>
              <a:t>t, or how I set up my experiment?</a:t>
            </a:r>
          </a:p>
          <a:p>
            <a:pPr marL="274320" lvl="1" indent="0">
              <a:buNone/>
            </a:pPr>
            <a:r>
              <a:rPr lang="en-US" dirty="0" smtClean="0"/>
              <a:t>Do I need to change my theory to fit</a:t>
            </a:r>
          </a:p>
          <a:p>
            <a:pPr marL="274320" lvl="1" indent="0">
              <a:buNone/>
            </a:pPr>
            <a:r>
              <a:rPr lang="en-US" dirty="0" smtClean="0"/>
              <a:t>the evidence?</a:t>
            </a:r>
          </a:p>
          <a:p>
            <a:pPr lvl="1"/>
            <a:endParaRPr lang="en-US" dirty="0"/>
          </a:p>
          <a:p>
            <a:pPr lvl="1"/>
            <a:endParaRPr lang="en-US" dirty="0" smtClean="0"/>
          </a:p>
        </p:txBody>
      </p:sp>
      <p:sp>
        <p:nvSpPr>
          <p:cNvPr id="3" name="Rectangle 2"/>
          <p:cNvSpPr/>
          <p:nvPr/>
        </p:nvSpPr>
        <p:spPr>
          <a:xfrm>
            <a:off x="5486398" y="4028458"/>
            <a:ext cx="1959429" cy="2308324"/>
          </a:xfrm>
          <a:prstGeom prst="rect">
            <a:avLst/>
          </a:prstGeom>
        </p:spPr>
        <p:txBody>
          <a:bodyPr wrap="square">
            <a:spAutoFit/>
          </a:bodyPr>
          <a:lstStyle/>
          <a:p>
            <a:r>
              <a:rPr lang="en-US" dirty="0" smtClean="0"/>
              <a:t>THE AMAZING RANDI: Magician </a:t>
            </a:r>
            <a:r>
              <a:rPr lang="en-US" dirty="0"/>
              <a:t>and </a:t>
            </a:r>
            <a:r>
              <a:rPr lang="en-US" dirty="0" smtClean="0"/>
              <a:t>skeptic James </a:t>
            </a:r>
            <a:r>
              <a:rPr lang="en-US" dirty="0"/>
              <a:t>Randi has tested and debunked a </a:t>
            </a:r>
            <a:r>
              <a:rPr lang="en-US" dirty="0" smtClean="0"/>
              <a:t>variety of </a:t>
            </a:r>
            <a:r>
              <a:rPr lang="en-US" dirty="0"/>
              <a:t>psychic phenomena.</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3041" b="100000" l="0" r="98554"/>
                    </a14:imgEffect>
                  </a14:imgLayer>
                </a14:imgProps>
              </a:ext>
            </a:extLst>
          </a:blip>
          <a:stretch>
            <a:fillRect/>
          </a:stretch>
        </p:blipFill>
        <p:spPr>
          <a:xfrm>
            <a:off x="7086600" y="3923107"/>
            <a:ext cx="2057400" cy="2934893"/>
          </a:xfrm>
          <a:prstGeom prst="rect">
            <a:avLst/>
          </a:prstGeom>
        </p:spPr>
      </p:pic>
    </p:spTree>
    <p:extLst>
      <p:ext uri="{BB962C8B-B14F-4D97-AF65-F5344CB8AC3E}">
        <p14:creationId xmlns:p14="http://schemas.microsoft.com/office/powerpoint/2010/main" val="2131521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Scientific </a:t>
            </a:r>
            <a:r>
              <a:rPr lang="en-US" dirty="0" smtClean="0"/>
              <a:t>Attitude</a:t>
            </a:r>
            <a:endParaRPr lang="en-US" dirty="0"/>
          </a:p>
        </p:txBody>
      </p:sp>
      <p:sp>
        <p:nvSpPr>
          <p:cNvPr id="5" name="Text Placeholder 4"/>
          <p:cNvSpPr>
            <a:spLocks noGrp="1"/>
          </p:cNvSpPr>
          <p:nvPr>
            <p:ph type="body" sz="half" idx="1"/>
          </p:nvPr>
        </p:nvSpPr>
        <p:spPr/>
        <p:txBody>
          <a:bodyPr>
            <a:normAutofit/>
          </a:bodyPr>
          <a:lstStyle/>
          <a:p>
            <a:r>
              <a:rPr lang="en-US" b="1" dirty="0" smtClean="0"/>
              <a:t>Humility</a:t>
            </a:r>
          </a:p>
          <a:p>
            <a:pPr lvl="1"/>
            <a:r>
              <a:rPr lang="en-US" dirty="0"/>
              <a:t>Involves awareness that mistakes are possible and willingness to be surprised</a:t>
            </a:r>
          </a:p>
          <a:p>
            <a:pPr lvl="1"/>
            <a:r>
              <a:rPr lang="en-US" dirty="0"/>
              <a:t>One of psychology’s early mottos: “The rat is always right.”</a:t>
            </a:r>
          </a:p>
          <a:p>
            <a:pPr marL="274320" lvl="1" indent="0">
              <a:buNone/>
            </a:pPr>
            <a:endParaRPr lang="en-US" b="1" dirty="0" smtClean="0"/>
          </a:p>
          <a:p>
            <a:r>
              <a:rPr lang="en-US" b="1" dirty="0" smtClean="0"/>
              <a:t>Definition</a:t>
            </a:r>
          </a:p>
          <a:p>
            <a:pPr lvl="1"/>
            <a:r>
              <a:rPr lang="en-US" dirty="0" smtClean="0"/>
              <a:t>Seeking the truth rather than trying to be right; a scientist needs to be able to accept being wrong</a:t>
            </a:r>
          </a:p>
          <a:p>
            <a:pPr lvl="1"/>
            <a:endParaRPr lang="en-US" dirty="0"/>
          </a:p>
          <a:p>
            <a:pPr marL="274320" lvl="1" indent="0">
              <a:buNone/>
            </a:pPr>
            <a:r>
              <a:rPr lang="en-US" dirty="0" smtClean="0"/>
              <a:t>“What matters is not my opinion or yours, but the truth nature reveals in response to our questions.”</a:t>
            </a:r>
          </a:p>
          <a:p>
            <a:pPr marL="274320" lvl="1" indent="0">
              <a:buNone/>
            </a:pPr>
            <a:r>
              <a:rPr lang="en-US" dirty="0"/>
              <a:t>	</a:t>
            </a:r>
            <a:r>
              <a:rPr lang="en-US" dirty="0" smtClean="0"/>
              <a:t>David Myers</a:t>
            </a:r>
          </a:p>
        </p:txBody>
      </p:sp>
    </p:spTree>
    <p:extLst>
      <p:ext uri="{BB962C8B-B14F-4D97-AF65-F5344CB8AC3E}">
        <p14:creationId xmlns:p14="http://schemas.microsoft.com/office/powerpoint/2010/main" val="20757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Attitude</a:t>
            </a:r>
          </a:p>
        </p:txBody>
      </p:sp>
      <p:sp>
        <p:nvSpPr>
          <p:cNvPr id="3" name="Text Placeholder 2"/>
          <p:cNvSpPr>
            <a:spLocks noGrp="1"/>
          </p:cNvSpPr>
          <p:nvPr>
            <p:ph type="body" sz="half" idx="1"/>
          </p:nvPr>
        </p:nvSpPr>
        <p:spPr>
          <a:xfrm>
            <a:off x="457200" y="1219200"/>
            <a:ext cx="8229600" cy="4525963"/>
          </a:xfrm>
        </p:spPr>
        <p:txBody>
          <a:bodyPr>
            <a:normAutofit fontScale="92500" lnSpcReduction="10000"/>
          </a:bodyPr>
          <a:lstStyle/>
          <a:p>
            <a:r>
              <a:rPr lang="en-US" b="1" dirty="0" smtClean="0"/>
              <a:t>Thinking critically</a:t>
            </a:r>
          </a:p>
          <a:p>
            <a:pPr lvl="1"/>
            <a:r>
              <a:rPr lang="en-US" dirty="0" smtClean="0"/>
              <a:t>Look for hidden assumptions and decide if you agree</a:t>
            </a:r>
          </a:p>
          <a:p>
            <a:pPr lvl="1"/>
            <a:r>
              <a:rPr lang="en-US" dirty="0" smtClean="0"/>
              <a:t>Look for hidden bias, politics, values or personal connections</a:t>
            </a:r>
          </a:p>
          <a:p>
            <a:pPr lvl="1"/>
            <a:r>
              <a:rPr lang="en-US" dirty="0" smtClean="0"/>
              <a:t>Put aside your own assumptions and biases and look at the evidence</a:t>
            </a:r>
          </a:p>
          <a:p>
            <a:pPr lvl="1"/>
            <a:r>
              <a:rPr lang="en-US" dirty="0" smtClean="0"/>
              <a:t>See if there was a flaw in how the information was collected</a:t>
            </a:r>
          </a:p>
          <a:p>
            <a:pPr lvl="1"/>
            <a:r>
              <a:rPr lang="en-US" dirty="0" smtClean="0"/>
              <a:t>Consider if there are other possible explanations for the facts or results</a:t>
            </a:r>
          </a:p>
          <a:p>
            <a:pPr lvl="1"/>
            <a:r>
              <a:rPr lang="en-US" b="1" dirty="0"/>
              <a:t>Critical thinking </a:t>
            </a:r>
            <a:endParaRPr lang="en-US" b="1" dirty="0" smtClean="0"/>
          </a:p>
          <a:p>
            <a:pPr lvl="2"/>
            <a:r>
              <a:rPr lang="en-US" dirty="0" smtClean="0"/>
              <a:t>Refers </a:t>
            </a:r>
            <a:r>
              <a:rPr lang="en-US" dirty="0"/>
              <a:t>to a more careful style of forming and evaluating knowledge than simply using intuition. </a:t>
            </a:r>
          </a:p>
          <a:p>
            <a:pPr lvl="2"/>
            <a:r>
              <a:rPr lang="en-US" dirty="0"/>
              <a:t>In addition to the scientific method, critical thinking </a:t>
            </a:r>
            <a:r>
              <a:rPr lang="en-US" dirty="0" smtClean="0"/>
              <a:t>helps develop </a:t>
            </a:r>
            <a:r>
              <a:rPr lang="en-US" dirty="0"/>
              <a:t>more effective and accurate ways to figure out what makes people do, </a:t>
            </a:r>
            <a:r>
              <a:rPr lang="en-US" dirty="0" smtClean="0"/>
              <a:t>think </a:t>
            </a:r>
            <a:r>
              <a:rPr lang="en-US" dirty="0"/>
              <a:t>and feel the things they do</a:t>
            </a:r>
            <a:r>
              <a:rPr lang="en-US" dirty="0" smtClean="0"/>
              <a:t>.</a:t>
            </a:r>
          </a:p>
          <a:p>
            <a:pPr lvl="2"/>
            <a:r>
              <a:rPr lang="en-US" dirty="0" smtClean="0"/>
              <a:t>Analyzing information to decide if it makes sense, rather than simply accepting it.</a:t>
            </a:r>
          </a:p>
          <a:p>
            <a:pPr lvl="2"/>
            <a:r>
              <a:rPr lang="en-US" dirty="0" smtClean="0"/>
              <a:t>Goal: Getting at the truth even if it means putting aside your own ideas</a:t>
            </a:r>
            <a:endParaRPr lang="en-US" dirty="0"/>
          </a:p>
          <a:p>
            <a:pPr marL="457200" lvl="1" indent="0">
              <a:buNone/>
            </a:pPr>
            <a:endParaRPr lang="en-US" dirty="0"/>
          </a:p>
        </p:txBody>
      </p:sp>
    </p:spTree>
    <p:extLst>
      <p:ext uri="{BB962C8B-B14F-4D97-AF65-F5344CB8AC3E}">
        <p14:creationId xmlns:p14="http://schemas.microsoft.com/office/powerpoint/2010/main" val="24670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848210125"/>
              </p:ext>
            </p:extLst>
          </p:nvPr>
        </p:nvGraphicFramePr>
        <p:xfrm>
          <a:off x="457200" y="504196"/>
          <a:ext cx="8229600" cy="5621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368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rgbClr val="000000"/>
                </a:solidFill>
              </a:rPr>
              <a:t>The need for psychological science</a:t>
            </a:r>
            <a:endParaRPr lang="en-US" dirty="0">
              <a:solidFill>
                <a:srgbClr val="000000"/>
              </a:solidFill>
            </a:endParaRPr>
          </a:p>
        </p:txBody>
      </p:sp>
    </p:spTree>
    <p:extLst>
      <p:ext uri="{BB962C8B-B14F-4D97-AF65-F5344CB8AC3E}">
        <p14:creationId xmlns:p14="http://schemas.microsoft.com/office/powerpoint/2010/main" val="145453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2531" name="Text Box 4"/>
          <p:cNvSpPr txBox="1">
            <a:spLocks noChangeArrowheads="1"/>
          </p:cNvSpPr>
          <p:nvPr/>
        </p:nvSpPr>
        <p:spPr bwMode="auto">
          <a:xfrm>
            <a:off x="381000" y="457200"/>
            <a:ext cx="8077200"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endParaRPr lang="en-US" dirty="0">
              <a:solidFill>
                <a:srgbClr val="EAEAEA"/>
              </a:solidFill>
              <a:latin typeface="Arial" charset="0"/>
            </a:endParaRPr>
          </a:p>
          <a:p>
            <a:pPr>
              <a:spcBef>
                <a:spcPct val="50000"/>
              </a:spcBef>
              <a:buFont typeface="Wingdings" charset="0"/>
              <a:buNone/>
            </a:pPr>
            <a:r>
              <a:rPr lang="en-US" dirty="0">
                <a:solidFill>
                  <a:srgbClr val="EAEAEA"/>
                </a:solidFill>
                <a:latin typeface="Arial" charset="0"/>
              </a:rPr>
              <a:t>	</a:t>
            </a:r>
            <a:r>
              <a:rPr lang="en-US" dirty="0">
                <a:latin typeface="Arial" charset="0"/>
              </a:rPr>
              <a:t>How Do Psychologists Ask and </a:t>
            </a:r>
            <a:r>
              <a:rPr lang="en-US" dirty="0" smtClean="0">
                <a:latin typeface="Arial" charset="0"/>
              </a:rPr>
              <a:t>Answer 	Questions</a:t>
            </a:r>
            <a:r>
              <a:rPr lang="en-US" dirty="0">
                <a:latin typeface="Arial" charset="0"/>
              </a:rPr>
              <a:t>?</a:t>
            </a:r>
          </a:p>
          <a:p>
            <a:pPr>
              <a:spcBef>
                <a:spcPct val="50000"/>
              </a:spcBef>
              <a:buFont typeface="Wingdings" charset="0"/>
              <a:buNone/>
            </a:pPr>
            <a:r>
              <a:rPr lang="en-US" sz="2800" dirty="0">
                <a:solidFill>
                  <a:srgbClr val="FFCC00"/>
                </a:solidFill>
                <a:latin typeface="Arial" charset="0"/>
              </a:rPr>
              <a:t>	</a:t>
            </a:r>
            <a:r>
              <a:rPr lang="en-US" sz="2800" dirty="0">
                <a:latin typeface="Arial" charset="0"/>
              </a:rPr>
              <a:t>	</a:t>
            </a:r>
            <a:r>
              <a:rPr lang="en-US" dirty="0">
                <a:solidFill>
                  <a:schemeClr val="bg2"/>
                </a:solidFill>
                <a:latin typeface="Arial" charset="0"/>
              </a:rPr>
              <a:t>The Scientific Method</a:t>
            </a:r>
          </a:p>
          <a:p>
            <a:pPr>
              <a:spcBef>
                <a:spcPct val="50000"/>
              </a:spcBef>
              <a:buFont typeface="Wingdings" charset="0"/>
              <a:buNone/>
            </a:pPr>
            <a:r>
              <a:rPr lang="en-US" sz="2800" dirty="0">
                <a:latin typeface="Arial" charset="0"/>
              </a:rPr>
              <a:t>				</a:t>
            </a:r>
          </a:p>
        </p:txBody>
      </p:sp>
      <p:pic>
        <p:nvPicPr>
          <p:cNvPr id="22532" name="Picture 2" descr="http://www.swarthmore.edu/Images/academics/psychology/primary_circ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3357563"/>
            <a:ext cx="4319588" cy="295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629320"/>
      </p:ext>
    </p:extLst>
  </p:cSld>
  <p:clrMapOvr>
    <a:masterClrMapping/>
  </p:clrMapOvr>
  <p:transition spd="slow">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3555" name="Text Box 1029"/>
          <p:cNvSpPr txBox="1">
            <a:spLocks noChangeArrowheads="1"/>
          </p:cNvSpPr>
          <p:nvPr/>
        </p:nvSpPr>
        <p:spPr bwMode="auto">
          <a:xfrm>
            <a:off x="5003800" y="819419"/>
            <a:ext cx="3744913" cy="2122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b="1" dirty="0">
                <a:solidFill>
                  <a:schemeClr val="bg2"/>
                </a:solidFill>
                <a:latin typeface="Arial" charset="0"/>
              </a:rPr>
              <a:t>Theory –</a:t>
            </a:r>
            <a:r>
              <a:rPr lang="en-US" sz="2400" dirty="0">
                <a:solidFill>
                  <a:srgbClr val="FFC000"/>
                </a:solidFill>
                <a:latin typeface="Arial" charset="0"/>
              </a:rPr>
              <a:t> </a:t>
            </a:r>
            <a:r>
              <a:rPr lang="en-US" sz="2400" dirty="0">
                <a:latin typeface="Arial" charset="0"/>
              </a:rPr>
              <a:t>an explanation using an integrated set of principles that organizes observations.</a:t>
            </a:r>
          </a:p>
          <a:p>
            <a:pPr>
              <a:spcBef>
                <a:spcPct val="50000"/>
              </a:spcBef>
              <a:buFont typeface="Wingdings" charset="0"/>
              <a:buNone/>
            </a:pPr>
            <a:r>
              <a:rPr lang="en-US" sz="2400" dirty="0">
                <a:solidFill>
                  <a:srgbClr val="EAEAEA"/>
                </a:solidFill>
                <a:latin typeface="Arial" charset="0"/>
              </a:rPr>
              <a:t>		</a:t>
            </a:r>
          </a:p>
        </p:txBody>
      </p:sp>
      <p:grpSp>
        <p:nvGrpSpPr>
          <p:cNvPr id="23556" name="Group 11"/>
          <p:cNvGrpSpPr>
            <a:grpSpLocks/>
          </p:cNvGrpSpPr>
          <p:nvPr/>
        </p:nvGrpSpPr>
        <p:grpSpPr bwMode="auto">
          <a:xfrm>
            <a:off x="1835150" y="819419"/>
            <a:ext cx="2520950" cy="3240087"/>
            <a:chOff x="1475656" y="1772816"/>
            <a:chExt cx="2520280" cy="3240360"/>
          </a:xfrm>
        </p:grpSpPr>
        <p:grpSp>
          <p:nvGrpSpPr>
            <p:cNvPr id="23557" name="Group 10"/>
            <p:cNvGrpSpPr>
              <a:grpSpLocks/>
            </p:cNvGrpSpPr>
            <p:nvPr/>
          </p:nvGrpSpPr>
          <p:grpSpPr bwMode="auto">
            <a:xfrm>
              <a:off x="1575372" y="1970368"/>
              <a:ext cx="2331964" cy="2808312"/>
              <a:chOff x="1575372" y="1988840"/>
              <a:chExt cx="2331964" cy="2808312"/>
            </a:xfrm>
          </p:grpSpPr>
          <p:sp>
            <p:nvSpPr>
              <p:cNvPr id="23559" name="TextBox 5"/>
              <p:cNvSpPr txBox="1">
                <a:spLocks noChangeArrowheads="1"/>
              </p:cNvSpPr>
              <p:nvPr/>
            </p:nvSpPr>
            <p:spPr bwMode="auto">
              <a:xfrm>
                <a:off x="1798752" y="1988840"/>
                <a:ext cx="187220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Theory</a:t>
                </a:r>
              </a:p>
            </p:txBody>
          </p:sp>
          <p:sp>
            <p:nvSpPr>
              <p:cNvPr id="23560" name="TextBox 6"/>
              <p:cNvSpPr txBox="1">
                <a:spLocks noChangeArrowheads="1"/>
              </p:cNvSpPr>
              <p:nvPr/>
            </p:nvSpPr>
            <p:spPr bwMode="auto">
              <a:xfrm>
                <a:off x="1575372" y="4212377"/>
                <a:ext cx="23319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Hypothesis</a:t>
                </a:r>
              </a:p>
            </p:txBody>
          </p:sp>
          <p:sp>
            <p:nvSpPr>
              <p:cNvPr id="8" name="Down Arrow 7"/>
              <p:cNvSpPr/>
              <p:nvPr/>
            </p:nvSpPr>
            <p:spPr>
              <a:xfrm>
                <a:off x="2377116" y="2770858"/>
                <a:ext cx="718947" cy="1224066"/>
              </a:xfrm>
              <a:prstGeom prst="downArrow">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9" name="Rectangle 8"/>
            <p:cNvSpPr/>
            <p:nvPr/>
          </p:nvSpPr>
          <p:spPr>
            <a:xfrm>
              <a:off x="1475656" y="1772816"/>
              <a:ext cx="2520280" cy="3240360"/>
            </a:xfrm>
            <a:prstGeom prst="rect">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Text Box 1029"/>
          <p:cNvSpPr txBox="1">
            <a:spLocks noChangeArrowheads="1"/>
          </p:cNvSpPr>
          <p:nvPr/>
        </p:nvSpPr>
        <p:spPr bwMode="auto">
          <a:xfrm>
            <a:off x="5003800" y="2893637"/>
            <a:ext cx="3744913" cy="3600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b="1" dirty="0">
                <a:solidFill>
                  <a:schemeClr val="bg2"/>
                </a:solidFill>
                <a:latin typeface="Arial" charset="0"/>
              </a:rPr>
              <a:t>Hypothesis –</a:t>
            </a:r>
            <a:r>
              <a:rPr lang="en-US" sz="2400" dirty="0">
                <a:solidFill>
                  <a:schemeClr val="bg2"/>
                </a:solidFill>
                <a:latin typeface="Arial" charset="0"/>
              </a:rPr>
              <a:t> </a:t>
            </a:r>
            <a:r>
              <a:rPr lang="en-US" sz="2400" dirty="0">
                <a:latin typeface="Arial" charset="0"/>
              </a:rPr>
              <a:t>a </a:t>
            </a:r>
            <a:r>
              <a:rPr lang="en-US" sz="2400" u="sng" dirty="0">
                <a:latin typeface="Arial" charset="0"/>
              </a:rPr>
              <a:t>testable</a:t>
            </a:r>
            <a:r>
              <a:rPr lang="en-US" sz="2400" dirty="0">
                <a:latin typeface="Arial" charset="0"/>
              </a:rPr>
              <a:t> prediction implied by a theory</a:t>
            </a:r>
            <a:r>
              <a:rPr lang="en-US" sz="2400" dirty="0" smtClean="0">
                <a:latin typeface="Arial" charset="0"/>
              </a:rPr>
              <a:t>.</a:t>
            </a:r>
          </a:p>
          <a:p>
            <a:pPr>
              <a:spcBef>
                <a:spcPct val="50000"/>
              </a:spcBef>
              <a:buFont typeface="Wingdings" charset="0"/>
              <a:buNone/>
            </a:pPr>
            <a:r>
              <a:rPr lang="en-US" sz="2400" dirty="0" smtClean="0">
                <a:latin typeface="Arial" charset="0"/>
              </a:rPr>
              <a:t>The testable can then be proved or disproved to come to a conclusion</a:t>
            </a:r>
            <a:endParaRPr lang="en-US" sz="2400" dirty="0">
              <a:latin typeface="Arial" charset="0"/>
            </a:endParaRPr>
          </a:p>
          <a:p>
            <a:pPr>
              <a:spcBef>
                <a:spcPct val="50000"/>
              </a:spcBef>
              <a:buFont typeface="Wingdings" charset="0"/>
              <a:buNone/>
            </a:pPr>
            <a:endParaRPr lang="en-US" sz="2400" dirty="0">
              <a:latin typeface="Arial" charset="0"/>
            </a:endParaRPr>
          </a:p>
          <a:p>
            <a:pPr>
              <a:spcBef>
                <a:spcPct val="50000"/>
              </a:spcBef>
              <a:buFont typeface="Wingdings" charset="0"/>
              <a:buNone/>
            </a:pPr>
            <a:r>
              <a:rPr lang="en-US" sz="2400" dirty="0">
                <a:latin typeface="Arial" charset="0"/>
              </a:rPr>
              <a:t>		</a:t>
            </a:r>
          </a:p>
        </p:txBody>
      </p:sp>
    </p:spTree>
    <p:extLst>
      <p:ext uri="{BB962C8B-B14F-4D97-AF65-F5344CB8AC3E}">
        <p14:creationId xmlns:p14="http://schemas.microsoft.com/office/powerpoint/2010/main" val="3662772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6627" name="Text Box 1029"/>
          <p:cNvSpPr txBox="1">
            <a:spLocks noChangeArrowheads="1"/>
          </p:cNvSpPr>
          <p:nvPr/>
        </p:nvSpPr>
        <p:spPr bwMode="auto">
          <a:xfrm>
            <a:off x="3879056" y="2001840"/>
            <a:ext cx="3671888"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latin typeface="Arial" charset="0"/>
                <a:cs typeface="Arial" charset="0"/>
              </a:rPr>
              <a:t>We might </a:t>
            </a:r>
            <a:r>
              <a:rPr lang="en-US" sz="2400" dirty="0">
                <a:solidFill>
                  <a:schemeClr val="bg2"/>
                </a:solidFill>
                <a:latin typeface="Arial" charset="0"/>
                <a:cs typeface="Arial" charset="0"/>
              </a:rPr>
              <a:t>hypothesize </a:t>
            </a:r>
            <a:r>
              <a:rPr lang="en-US" sz="2400" dirty="0">
                <a:latin typeface="Arial" charset="0"/>
                <a:cs typeface="Arial" charset="0"/>
              </a:rPr>
              <a:t>that depression and self-esteem will correlate negatively.</a:t>
            </a:r>
          </a:p>
        </p:txBody>
      </p:sp>
      <p:pic>
        <p:nvPicPr>
          <p:cNvPr id="26628" name="Picture 6" descr="MyersPsy8e_16UN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042194"/>
            <a:ext cx="2600325"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1029"/>
          <p:cNvSpPr txBox="1">
            <a:spLocks noChangeArrowheads="1"/>
          </p:cNvSpPr>
          <p:nvPr/>
        </p:nvSpPr>
        <p:spPr bwMode="auto">
          <a:xfrm>
            <a:off x="2755900" y="427833"/>
            <a:ext cx="3671888"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solidFill>
                  <a:srgbClr val="000000"/>
                </a:solidFill>
                <a:latin typeface="Arial" charset="0"/>
                <a:cs typeface="Arial" charset="0"/>
              </a:rPr>
              <a:t>We might </a:t>
            </a:r>
            <a:r>
              <a:rPr lang="en-US" sz="2400" dirty="0">
                <a:solidFill>
                  <a:schemeClr val="bg2"/>
                </a:solidFill>
                <a:latin typeface="Arial" charset="0"/>
                <a:cs typeface="Arial" charset="0"/>
              </a:rPr>
              <a:t>theorize</a:t>
            </a:r>
            <a:r>
              <a:rPr lang="en-US" sz="2400" dirty="0">
                <a:solidFill>
                  <a:srgbClr val="000000"/>
                </a:solidFill>
                <a:latin typeface="Arial" charset="0"/>
                <a:cs typeface="Arial" charset="0"/>
              </a:rPr>
              <a:t> that the cause of depression is low </a:t>
            </a:r>
            <a:r>
              <a:rPr lang="en-US" sz="2400" dirty="0" smtClean="0">
                <a:solidFill>
                  <a:srgbClr val="000000"/>
                </a:solidFill>
                <a:latin typeface="Arial" charset="0"/>
                <a:cs typeface="Arial" charset="0"/>
              </a:rPr>
              <a:t>self-esteem - one’s </a:t>
            </a:r>
            <a:r>
              <a:rPr lang="en-US" sz="2400" dirty="0">
                <a:solidFill>
                  <a:srgbClr val="000000"/>
                </a:solidFill>
                <a:latin typeface="Arial" charset="0"/>
                <a:cs typeface="Arial" charset="0"/>
              </a:rPr>
              <a:t>feelings of self-worth. </a:t>
            </a:r>
          </a:p>
        </p:txBody>
      </p:sp>
      <p:sp>
        <p:nvSpPr>
          <p:cNvPr id="6" name="Text Box 1029"/>
          <p:cNvSpPr txBox="1">
            <a:spLocks noChangeArrowheads="1"/>
          </p:cNvSpPr>
          <p:nvPr/>
        </p:nvSpPr>
        <p:spPr bwMode="auto">
          <a:xfrm>
            <a:off x="5575300" y="3215479"/>
            <a:ext cx="3671888"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latin typeface="Arial" charset="0"/>
                <a:cs typeface="Arial" charset="0"/>
              </a:rPr>
              <a:t>We might </a:t>
            </a:r>
            <a:r>
              <a:rPr lang="en-US" sz="2400" dirty="0">
                <a:solidFill>
                  <a:schemeClr val="bg2"/>
                </a:solidFill>
                <a:latin typeface="Arial" charset="0"/>
                <a:cs typeface="Arial" charset="0"/>
              </a:rPr>
              <a:t>test </a:t>
            </a:r>
            <a:r>
              <a:rPr lang="en-US" sz="2400" dirty="0">
                <a:latin typeface="Arial" charset="0"/>
                <a:cs typeface="Arial" charset="0"/>
              </a:rPr>
              <a:t>this hypothesis by seeing if people who receive a low score for self-esteem tend to receive a high score for depression.</a:t>
            </a:r>
          </a:p>
        </p:txBody>
      </p:sp>
    </p:spTree>
    <p:extLst>
      <p:ext uri="{BB962C8B-B14F-4D97-AF65-F5344CB8AC3E}">
        <p14:creationId xmlns:p14="http://schemas.microsoft.com/office/powerpoint/2010/main" val="162201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8675" name="TextBox 5"/>
          <p:cNvSpPr txBox="1">
            <a:spLocks noChangeArrowheads="1"/>
          </p:cNvSpPr>
          <p:nvPr/>
        </p:nvSpPr>
        <p:spPr bwMode="auto">
          <a:xfrm>
            <a:off x="250825" y="549275"/>
            <a:ext cx="86423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400">
                <a:latin typeface="Arial" charset="0"/>
                <a:cs typeface="Arial" charset="0"/>
              </a:rPr>
              <a:t>Research Process</a:t>
            </a: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04913"/>
            <a:ext cx="60960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72638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9699" name="Text Box 4"/>
          <p:cNvSpPr txBox="1">
            <a:spLocks noChangeArrowheads="1"/>
          </p:cNvSpPr>
          <p:nvPr/>
        </p:nvSpPr>
        <p:spPr bwMode="auto">
          <a:xfrm>
            <a:off x="381000" y="457200"/>
            <a:ext cx="8077200" cy="3939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EAEAEA"/>
              </a:solidFill>
              <a:latin typeface="Arial" charset="0"/>
            </a:endParaRPr>
          </a:p>
          <a:p>
            <a:pPr>
              <a:spcBef>
                <a:spcPct val="50000"/>
              </a:spcBef>
              <a:buFont typeface="Wingdings" charset="0"/>
              <a:buNone/>
            </a:pPr>
            <a:endParaRPr lang="en-US" dirty="0">
              <a:solidFill>
                <a:srgbClr val="EAEAEA"/>
              </a:solidFill>
              <a:latin typeface="Arial" charset="0"/>
            </a:endParaRPr>
          </a:p>
          <a:p>
            <a:pPr>
              <a:spcBef>
                <a:spcPct val="50000"/>
              </a:spcBef>
              <a:buFont typeface="Wingdings" charset="0"/>
              <a:buNone/>
            </a:pPr>
            <a:r>
              <a:rPr lang="en-US" dirty="0">
                <a:solidFill>
                  <a:srgbClr val="EAEAEA"/>
                </a:solidFill>
                <a:latin typeface="Arial" charset="0"/>
              </a:rPr>
              <a:t>	</a:t>
            </a:r>
            <a:r>
              <a:rPr lang="en-US" dirty="0">
                <a:latin typeface="Arial" charset="0"/>
              </a:rPr>
              <a:t>How Do Psychologists Ask </a:t>
            </a:r>
            <a:r>
              <a:rPr lang="en-US" dirty="0" smtClean="0">
                <a:latin typeface="Arial" charset="0"/>
              </a:rPr>
              <a:t>and Answer 	Questions</a:t>
            </a:r>
            <a:r>
              <a:rPr lang="en-US" dirty="0">
                <a:latin typeface="Arial" charset="0"/>
              </a:rPr>
              <a:t>?</a:t>
            </a:r>
          </a:p>
          <a:p>
            <a:pPr>
              <a:spcBef>
                <a:spcPct val="50000"/>
              </a:spcBef>
              <a:buFont typeface="Wingdings" charset="0"/>
              <a:buNone/>
            </a:pPr>
            <a:r>
              <a:rPr lang="en-US" sz="2800" dirty="0">
                <a:solidFill>
                  <a:srgbClr val="FFCC00"/>
                </a:solidFill>
                <a:latin typeface="Arial" charset="0"/>
              </a:rPr>
              <a:t>	</a:t>
            </a:r>
            <a:r>
              <a:rPr lang="en-US" sz="2800" dirty="0">
                <a:latin typeface="Arial" charset="0"/>
              </a:rPr>
              <a:t>	</a:t>
            </a:r>
            <a:r>
              <a:rPr lang="en-US" dirty="0">
                <a:solidFill>
                  <a:schemeClr val="bg2"/>
                </a:solidFill>
                <a:latin typeface="Arial" charset="0"/>
              </a:rPr>
              <a:t>Generating a research question</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1654619317"/>
      </p:ext>
    </p:extLst>
  </p:cSld>
  <p:clrMapOvr>
    <a:masterClrMapping/>
  </p:clrMapOvr>
  <p:transition spd="slow">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0723" name="Text Box 1029"/>
          <p:cNvSpPr txBox="1">
            <a:spLocks noChangeArrowheads="1"/>
          </p:cNvSpPr>
          <p:nvPr/>
        </p:nvSpPr>
        <p:spPr bwMode="auto">
          <a:xfrm>
            <a:off x="5003800" y="1898650"/>
            <a:ext cx="3671888" cy="304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b="1" dirty="0">
                <a:solidFill>
                  <a:schemeClr val="bg2"/>
                </a:solidFill>
                <a:latin typeface="Arial" charset="0"/>
              </a:rPr>
              <a:t>Everyday observation – </a:t>
            </a:r>
            <a:r>
              <a:rPr lang="en-US" sz="2400" dirty="0">
                <a:solidFill>
                  <a:schemeClr val="bg2"/>
                </a:solidFill>
                <a:latin typeface="Arial" charset="0"/>
              </a:rPr>
              <a:t> </a:t>
            </a:r>
            <a:r>
              <a:rPr lang="en-US" sz="2400" dirty="0">
                <a:latin typeface="Arial" charset="0"/>
              </a:rPr>
              <a:t>One source of research questions psychology is simply observing the world around you and asking questions about why people think and behave as they do. </a:t>
            </a:r>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j-ea"/>
                <a:cs typeface="Arial" pitchFamily="34" charset="0"/>
              </a:rPr>
              <a:t>Generating a Research Question</a:t>
            </a:r>
          </a:p>
        </p:txBody>
      </p:sp>
      <p:pic>
        <p:nvPicPr>
          <p:cNvPr id="30725" name="Picture 2" descr="Kitty Genovese was a bartender and manager at Ev's 11th Hour in Que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28775"/>
            <a:ext cx="3168650" cy="424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63733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1747" name="Text Box 1029"/>
          <p:cNvSpPr txBox="1">
            <a:spLocks noChangeArrowheads="1"/>
          </p:cNvSpPr>
          <p:nvPr/>
        </p:nvSpPr>
        <p:spPr bwMode="auto">
          <a:xfrm>
            <a:off x="5003800" y="1898650"/>
            <a:ext cx="3889375" cy="415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latin typeface="Arial" charset="0"/>
              </a:rPr>
              <a:t>In the 1960s, social psychologists </a:t>
            </a:r>
            <a:r>
              <a:rPr lang="en-US" sz="2400" b="1" dirty="0">
                <a:latin typeface="Arial" charset="0"/>
              </a:rPr>
              <a:t>John Darley </a:t>
            </a:r>
            <a:r>
              <a:rPr lang="en-US" sz="2400" dirty="0">
                <a:latin typeface="Arial" charset="0"/>
              </a:rPr>
              <a:t>and </a:t>
            </a:r>
            <a:r>
              <a:rPr lang="en-US" sz="2400" b="1" dirty="0">
                <a:latin typeface="Arial" charset="0"/>
              </a:rPr>
              <a:t>Bibb </a:t>
            </a:r>
            <a:r>
              <a:rPr lang="en-US" sz="2400" b="1" dirty="0" err="1">
                <a:latin typeface="Arial" charset="0"/>
              </a:rPr>
              <a:t>Latane</a:t>
            </a:r>
            <a:r>
              <a:rPr lang="en-US" sz="2400" b="1" dirty="0">
                <a:latin typeface="Arial" charset="0"/>
              </a:rPr>
              <a:t> </a:t>
            </a:r>
            <a:r>
              <a:rPr lang="en-US" sz="2400" dirty="0">
                <a:latin typeface="Arial" charset="0"/>
              </a:rPr>
              <a:t>were horrified by the brutal murder of a woman named Kitty Genovese. It was widely reported that dozens of neighbors witnessed or were aware of the attack—but no one helped.</a:t>
            </a:r>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pic>
        <p:nvPicPr>
          <p:cNvPr id="31749" name="Picture 2" descr="Kitty Genovese was a bartender and manager at Ev's 11th Hour in Que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28775"/>
            <a:ext cx="3168650" cy="424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21300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chemeClr val="bg2"/>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916113"/>
            <a:ext cx="3471862" cy="387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3" name="Picture 8" descr="http://murderpedia.org/male.M/images/moseley_winston/moseley_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592388"/>
            <a:ext cx="3068638" cy="227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66004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795" name="Text Box 1029"/>
          <p:cNvSpPr txBox="1">
            <a:spLocks noChangeArrowheads="1"/>
          </p:cNvSpPr>
          <p:nvPr/>
        </p:nvSpPr>
        <p:spPr bwMode="auto">
          <a:xfrm>
            <a:off x="5003800" y="1898650"/>
            <a:ext cx="3889375"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latin typeface="Arial" charset="0"/>
              </a:rPr>
              <a:t>Darley and </a:t>
            </a:r>
            <a:r>
              <a:rPr lang="en-US" sz="2400" dirty="0" err="1">
                <a:latin typeface="Arial" charset="0"/>
              </a:rPr>
              <a:t>Latane</a:t>
            </a:r>
            <a:r>
              <a:rPr lang="en-US" sz="2400" dirty="0">
                <a:latin typeface="Arial" charset="0"/>
              </a:rPr>
              <a:t> hypothesized that any given bystander is less likely to give aid to a victim if other bystanders are present. In a series of studies, Darley and </a:t>
            </a:r>
            <a:r>
              <a:rPr lang="en-US" sz="2400" dirty="0" err="1">
                <a:latin typeface="Arial" charset="0"/>
              </a:rPr>
              <a:t>Latane</a:t>
            </a:r>
            <a:r>
              <a:rPr lang="en-US" sz="2400" dirty="0">
                <a:latin typeface="Arial" charset="0"/>
              </a:rPr>
              <a:t> found that this is indeed the case.</a:t>
            </a:r>
          </a:p>
        </p:txBody>
      </p:sp>
      <p:pic>
        <p:nvPicPr>
          <p:cNvPr id="337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049463"/>
            <a:ext cx="4079875" cy="3087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sp>
        <p:nvSpPr>
          <p:cNvPr id="33798" name="Rectangle 7"/>
          <p:cNvSpPr>
            <a:spLocks noChangeArrowheads="1"/>
          </p:cNvSpPr>
          <p:nvPr/>
        </p:nvSpPr>
        <p:spPr bwMode="auto">
          <a:xfrm>
            <a:off x="1835150" y="6135688"/>
            <a:ext cx="54737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a:hlinkClick r:id="rId4"/>
              </a:rPr>
              <a:t>http://www.youtube.com/watch_popup?v=JcowGVd6GqY&amp;vq=medium</a:t>
            </a:r>
            <a:endParaRPr lang="en-US" sz="1200"/>
          </a:p>
          <a:p>
            <a:endParaRPr lang="en-US" sz="1200"/>
          </a:p>
        </p:txBody>
      </p:sp>
    </p:spTree>
    <p:extLst>
      <p:ext uri="{BB962C8B-B14F-4D97-AF65-F5344CB8AC3E}">
        <p14:creationId xmlns:p14="http://schemas.microsoft.com/office/powerpoint/2010/main" val="2985684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chemeClr val="bg2"/>
                </a:solidFill>
                <a:latin typeface="Arial" pitchFamily="34" charset="0"/>
                <a:ea typeface="+mn-ea"/>
                <a:cs typeface="Arial" pitchFamily="34" charset="0"/>
              </a:rPr>
              <a:t>Generating a Research Question</a:t>
            </a:r>
          </a:p>
          <a:p>
            <a:pPr algn="ctr" eaLnBrk="0" hangingPunct="0">
              <a:defRPr/>
            </a:pPr>
            <a:endParaRPr lang="en-US" sz="2800" b="1" kern="0" dirty="0">
              <a:solidFill>
                <a:schemeClr val="bg2"/>
              </a:solidFill>
              <a:latin typeface="Arial" pitchFamily="34" charset="0"/>
              <a:ea typeface="+mj-ea"/>
              <a:cs typeface="Arial" pitchFamily="34" charset="0"/>
            </a:endParaRPr>
          </a:p>
        </p:txBody>
      </p:sp>
      <p:pic>
        <p:nvPicPr>
          <p:cNvPr id="34820" name="Picture 4" descr="http://www.uvureview.com/media/2012/09/Distracted-in-Class-WEB-Hannah-Shaw-4-300x20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276475"/>
            <a:ext cx="4321175" cy="288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81368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Most people only use 10% of their brain power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30% of psych majors endorse this as true, 59% of college students </a:t>
            </a:r>
          </a:p>
          <a:p>
            <a:endParaRPr lang="en-US" dirty="0"/>
          </a:p>
          <a:p>
            <a:r>
              <a:rPr lang="en-US" dirty="0"/>
              <a:t>Teri </a:t>
            </a:r>
            <a:r>
              <a:rPr lang="en-US" dirty="0" err="1"/>
              <a:t>Shiavo</a:t>
            </a:r>
            <a:r>
              <a:rPr lang="en-US" dirty="0"/>
              <a:t> lost 50% of her cerebrum due to oxygen loss following a stroke, and remained in a persistent vegetative state. </a:t>
            </a:r>
          </a:p>
          <a:p>
            <a:endParaRPr lang="en-US" dirty="0"/>
          </a:p>
          <a:p>
            <a:r>
              <a:rPr lang="en-US" dirty="0"/>
              <a:t>No area of the brain can be destroyed by strokes or head trauma without serious consequences; no silent areas after electrical stimulation </a:t>
            </a:r>
          </a:p>
          <a:p>
            <a:endParaRPr lang="en-US" dirty="0"/>
          </a:p>
          <a:p>
            <a:r>
              <a:rPr lang="en-US" dirty="0"/>
              <a:t>Damaged brain areas are taken over by other areas, or wither away. Never simply go unused. </a:t>
            </a:r>
          </a:p>
          <a:p>
            <a:endParaRPr lang="en-US" dirty="0"/>
          </a:p>
          <a:p>
            <a:r>
              <a:rPr lang="en-US" dirty="0"/>
              <a:t>Cause of myth </a:t>
            </a:r>
          </a:p>
          <a:p>
            <a:pPr marL="171450" indent="-171450">
              <a:buFontTx/>
              <a:buChar char="-"/>
            </a:pPr>
            <a:r>
              <a:rPr lang="en-US" dirty="0"/>
              <a:t>Silent cortex </a:t>
            </a:r>
          </a:p>
          <a:p>
            <a:pPr marL="171450" indent="-171450">
              <a:buFontTx/>
              <a:buChar char="-"/>
            </a:pPr>
            <a:r>
              <a:rPr lang="en-US" dirty="0"/>
              <a:t>Misunderstanding function of glial cells</a:t>
            </a:r>
          </a:p>
          <a:p>
            <a:pPr marL="171450" indent="-171450">
              <a:buFontTx/>
              <a:buChar char="-"/>
            </a:pPr>
            <a:r>
              <a:rPr lang="en-US" dirty="0"/>
              <a:t>William James quote </a:t>
            </a:r>
          </a:p>
          <a:p>
            <a:endParaRPr lang="en-US" dirty="0"/>
          </a:p>
        </p:txBody>
      </p:sp>
    </p:spTree>
    <p:extLst>
      <p:ext uri="{BB962C8B-B14F-4D97-AF65-F5344CB8AC3E}">
        <p14:creationId xmlns:p14="http://schemas.microsoft.com/office/powerpoint/2010/main" val="1445286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276475"/>
            <a:ext cx="7127875" cy="287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0077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8600"/>
              </a:solidFill>
              <a:latin typeface="Arial" pitchFamily="34" charset="0"/>
              <a:ea typeface="+mj-ea"/>
              <a:cs typeface="Arial" pitchFamily="34" charset="0"/>
            </a:endParaRPr>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2447925"/>
            <a:ext cx="5267325"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853463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sp>
        <p:nvSpPr>
          <p:cNvPr id="37892" name="Text Box 1029"/>
          <p:cNvSpPr txBox="1">
            <a:spLocks noChangeArrowheads="1"/>
          </p:cNvSpPr>
          <p:nvPr/>
        </p:nvSpPr>
        <p:spPr bwMode="auto">
          <a:xfrm>
            <a:off x="4994275" y="2633663"/>
            <a:ext cx="3825875"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b="1" dirty="0">
                <a:solidFill>
                  <a:srgbClr val="FF8600"/>
                </a:solidFill>
                <a:latin typeface="Arial" charset="0"/>
              </a:rPr>
              <a:t>Replication – </a:t>
            </a:r>
            <a:r>
              <a:rPr lang="en-US" sz="2400" dirty="0">
                <a:latin typeface="Arial" charset="0"/>
              </a:rPr>
              <a:t>seeing whether a basic finding can be observed again with different participants and under different circumstances.  </a:t>
            </a:r>
          </a:p>
          <a:p>
            <a:pPr>
              <a:spcBef>
                <a:spcPct val="50000"/>
              </a:spcBef>
            </a:pPr>
            <a:r>
              <a:rPr lang="en-US" sz="2400" dirty="0">
                <a:latin typeface="Arial" charset="0"/>
              </a:rPr>
              <a:t>  </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049463"/>
            <a:ext cx="4079875" cy="3087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09198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389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049463"/>
            <a:ext cx="4079875" cy="3087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6" name="Text Box 1029"/>
          <p:cNvSpPr txBox="1">
            <a:spLocks noChangeArrowheads="1"/>
          </p:cNvSpPr>
          <p:nvPr/>
        </p:nvSpPr>
        <p:spPr bwMode="auto">
          <a:xfrm>
            <a:off x="5003800" y="2273300"/>
            <a:ext cx="3889375"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latin typeface="Arial" charset="0"/>
              </a:rPr>
              <a:t>After the original study of the bystander effect, there were dozens of follow-up studies aimed at answering specific questions about the effect.</a:t>
            </a:r>
          </a:p>
        </p:txBody>
      </p:sp>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chemeClr val="bg2"/>
                </a:solidFill>
                <a:latin typeface="Arial" pitchFamily="34" charset="0"/>
                <a:ea typeface="+mn-ea"/>
                <a:cs typeface="Arial" pitchFamily="34" charset="0"/>
              </a:rPr>
              <a:t>Generating a Research Question</a:t>
            </a:r>
          </a:p>
          <a:p>
            <a:pPr algn="ctr" eaLnBrk="0" hangingPunct="0">
              <a:defRPr/>
            </a:pPr>
            <a:endParaRPr lang="en-US" sz="2800" b="1" kern="0" dirty="0">
              <a:solidFill>
                <a:srgbClr val="FFCC00"/>
              </a:solidFill>
              <a:latin typeface="Arial" pitchFamily="34" charset="0"/>
              <a:ea typeface="+mj-ea"/>
              <a:cs typeface="Arial" pitchFamily="34" charset="0"/>
            </a:endParaRPr>
          </a:p>
        </p:txBody>
      </p:sp>
    </p:spTree>
    <p:extLst>
      <p:ext uri="{BB962C8B-B14F-4D97-AF65-F5344CB8AC3E}">
        <p14:creationId xmlns:p14="http://schemas.microsoft.com/office/powerpoint/2010/main" val="2228196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9939" name="Text Box 4"/>
          <p:cNvSpPr txBox="1">
            <a:spLocks noChangeArrowheads="1"/>
          </p:cNvSpPr>
          <p:nvPr/>
        </p:nvSpPr>
        <p:spPr bwMode="auto">
          <a:xfrm>
            <a:off x="381000" y="457200"/>
            <a:ext cx="8077200" cy="3200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EAEAEA"/>
              </a:solidFill>
              <a:latin typeface="Arial" charset="0"/>
            </a:endParaRPr>
          </a:p>
          <a:p>
            <a:pPr>
              <a:spcBef>
                <a:spcPct val="50000"/>
              </a:spcBef>
              <a:buFont typeface="Wingdings" charset="0"/>
              <a:buNone/>
            </a:pPr>
            <a:r>
              <a:rPr lang="en-US" dirty="0">
                <a:solidFill>
                  <a:srgbClr val="000000"/>
                </a:solidFill>
                <a:latin typeface="Arial" charset="0"/>
              </a:rPr>
              <a:t>	How Do Psychologists Ask and 	Answer </a:t>
            </a:r>
            <a:r>
              <a:rPr lang="en-US" dirty="0" smtClean="0">
                <a:solidFill>
                  <a:srgbClr val="000000"/>
                </a:solidFill>
                <a:latin typeface="Arial" charset="0"/>
              </a:rPr>
              <a:t>	Questions</a:t>
            </a:r>
            <a:r>
              <a:rPr lang="en-US" dirty="0">
                <a:solidFill>
                  <a:srgbClr val="000000"/>
                </a:solidFill>
                <a:latin typeface="Arial" charset="0"/>
              </a:rPr>
              <a:t>?</a:t>
            </a:r>
          </a:p>
          <a:p>
            <a:pPr>
              <a:spcBef>
                <a:spcPct val="50000"/>
              </a:spcBef>
              <a:buFont typeface="Wingdings" charset="0"/>
              <a:buNone/>
            </a:pPr>
            <a:r>
              <a:rPr lang="en-US" sz="2800" dirty="0">
                <a:solidFill>
                  <a:srgbClr val="FFCC00"/>
                </a:solidFill>
                <a:latin typeface="Arial" charset="0"/>
              </a:rPr>
              <a:t>	</a:t>
            </a:r>
            <a:r>
              <a:rPr lang="en-US" sz="2800" dirty="0">
                <a:latin typeface="Arial" charset="0"/>
              </a:rPr>
              <a:t>	</a:t>
            </a:r>
            <a:r>
              <a:rPr lang="en-US" dirty="0">
                <a:solidFill>
                  <a:schemeClr val="bg2"/>
                </a:solidFill>
                <a:latin typeface="Arial" charset="0"/>
              </a:rPr>
              <a:t>Establishing operational </a:t>
            </a:r>
            <a:r>
              <a:rPr lang="en-US" dirty="0" smtClean="0">
                <a:solidFill>
                  <a:schemeClr val="bg2"/>
                </a:solidFill>
                <a:latin typeface="Arial" charset="0"/>
              </a:rPr>
              <a:t>definitions</a:t>
            </a:r>
            <a:endParaRPr lang="en-US" dirty="0">
              <a:solidFill>
                <a:schemeClr val="bg2"/>
              </a:solidFill>
              <a:latin typeface="Arial" charset="0"/>
            </a:endParaRPr>
          </a:p>
          <a:p>
            <a:pPr>
              <a:spcBef>
                <a:spcPct val="50000"/>
              </a:spcBef>
              <a:buFont typeface="Wingdings" charset="0"/>
              <a:buNone/>
            </a:pPr>
            <a:r>
              <a:rPr lang="en-US" sz="2800" dirty="0">
                <a:solidFill>
                  <a:schemeClr val="bg2"/>
                </a:solidFill>
                <a:latin typeface="Arial" charset="0"/>
              </a:rPr>
              <a:t>				</a:t>
            </a:r>
          </a:p>
        </p:txBody>
      </p:sp>
    </p:spTree>
    <p:extLst>
      <p:ext uri="{BB962C8B-B14F-4D97-AF65-F5344CB8AC3E}">
        <p14:creationId xmlns:p14="http://schemas.microsoft.com/office/powerpoint/2010/main" val="3530589385"/>
      </p:ext>
    </p:extLst>
  </p:cSld>
  <p:clrMapOvr>
    <a:masterClrMapping/>
  </p:clrMapOvr>
  <p:transition spd="slow">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0963" name="Text Box 4"/>
          <p:cNvSpPr txBox="1">
            <a:spLocks noChangeArrowheads="1"/>
          </p:cNvSpPr>
          <p:nvPr/>
        </p:nvSpPr>
        <p:spPr bwMode="auto">
          <a:xfrm>
            <a:off x="381000" y="457200"/>
            <a:ext cx="8077200" cy="3200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EAEAEA"/>
              </a:solidFill>
              <a:latin typeface="Arial" charset="0"/>
            </a:endParaRPr>
          </a:p>
          <a:p>
            <a:pPr>
              <a:spcBef>
                <a:spcPct val="50000"/>
              </a:spcBef>
              <a:buFont typeface="Wingdings" charset="0"/>
              <a:buNone/>
            </a:pPr>
            <a:r>
              <a:rPr lang="en-US" dirty="0">
                <a:solidFill>
                  <a:srgbClr val="EAEAEA"/>
                </a:solidFill>
                <a:latin typeface="Arial" charset="0"/>
              </a:rPr>
              <a:t>	</a:t>
            </a:r>
            <a:r>
              <a:rPr lang="en-US" dirty="0">
                <a:latin typeface="Arial" charset="0"/>
              </a:rPr>
              <a:t>How Do Psychologists Ask and 	Answer </a:t>
            </a:r>
            <a:r>
              <a:rPr lang="en-US" dirty="0" smtClean="0">
                <a:latin typeface="Arial" charset="0"/>
              </a:rPr>
              <a:t>	Questions</a:t>
            </a:r>
            <a:r>
              <a:rPr lang="en-US" dirty="0">
                <a:latin typeface="Arial" charset="0"/>
              </a:rPr>
              <a:t>?</a:t>
            </a:r>
          </a:p>
          <a:p>
            <a:pPr>
              <a:spcBef>
                <a:spcPct val="50000"/>
              </a:spcBef>
              <a:buFont typeface="Wingdings" charset="0"/>
              <a:buNone/>
            </a:pPr>
            <a:r>
              <a:rPr lang="en-US" sz="2800" dirty="0">
                <a:solidFill>
                  <a:srgbClr val="FFCC00"/>
                </a:solidFill>
                <a:latin typeface="Arial" charset="0"/>
              </a:rPr>
              <a:t>	</a:t>
            </a:r>
            <a:r>
              <a:rPr lang="en-US" sz="2800" dirty="0">
                <a:latin typeface="Arial" charset="0"/>
              </a:rPr>
              <a:t>	</a:t>
            </a:r>
            <a:r>
              <a:rPr lang="en-US" dirty="0">
                <a:solidFill>
                  <a:schemeClr val="bg2"/>
                </a:solidFill>
                <a:latin typeface="Arial" charset="0"/>
              </a:rPr>
              <a:t>Choosing a research design</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651312163"/>
      </p:ext>
    </p:extLst>
  </p:cSld>
  <p:clrMapOvr>
    <a:masterClrMapping/>
  </p:clrMapOvr>
  <p:transition spd="slow">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5715000" y="5788025"/>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8600"/>
                </a:solidFill>
                <a:latin typeface="Arial" pitchFamily="34" charset="0"/>
                <a:ea typeface="+mj-ea"/>
                <a:cs typeface="Arial" pitchFamily="34" charset="0"/>
              </a:rPr>
              <a:t>Choosing a Research Design</a:t>
            </a:r>
          </a:p>
        </p:txBody>
      </p:sp>
      <p:grpSp>
        <p:nvGrpSpPr>
          <p:cNvPr id="2" name="Group 4"/>
          <p:cNvGrpSpPr>
            <a:grpSpLocks/>
          </p:cNvGrpSpPr>
          <p:nvPr/>
        </p:nvGrpSpPr>
        <p:grpSpPr bwMode="auto">
          <a:xfrm>
            <a:off x="4191000" y="2956843"/>
            <a:ext cx="3733800" cy="3124200"/>
            <a:chOff x="1392" y="1008"/>
            <a:chExt cx="2880" cy="2352"/>
          </a:xfrm>
          <a:solidFill>
            <a:schemeClr val="bg2"/>
          </a:solidFill>
        </p:grpSpPr>
        <p:sp>
          <p:nvSpPr>
            <p:cNvPr id="10" name="AutoShape 5"/>
            <p:cNvSpPr>
              <a:spLocks noChangeArrowheads="1"/>
            </p:cNvSpPr>
            <p:nvPr/>
          </p:nvSpPr>
          <p:spPr bwMode="auto">
            <a:xfrm>
              <a:off x="1392" y="1008"/>
              <a:ext cx="2880" cy="2352"/>
            </a:xfrm>
            <a:prstGeom prst="cube">
              <a:avLst>
                <a:gd name="adj" fmla="val 25000"/>
              </a:avLst>
            </a:prstGeom>
            <a:grpFill/>
            <a:ln w="9525">
              <a:solidFill>
                <a:schemeClr val="tx1"/>
              </a:solidFill>
              <a:miter lim="800000"/>
              <a:headEnd/>
              <a:tailEnd/>
            </a:ln>
          </p:spPr>
          <p:txBody>
            <a:bodyPr wrap="none" anchor="ctr"/>
            <a:lstStyle/>
            <a:p>
              <a:pPr>
                <a:defRPr/>
              </a:pPr>
              <a:endParaRPr lang="en-US">
                <a:solidFill>
                  <a:srgbClr val="EAEAEA"/>
                </a:solidFill>
                <a:latin typeface="Times New Roman" pitchFamily="18" charset="0"/>
                <a:ea typeface="+mn-ea"/>
              </a:endParaRPr>
            </a:p>
          </p:txBody>
        </p:sp>
        <p:sp>
          <p:nvSpPr>
            <p:cNvPr id="11" name="Line 6"/>
            <p:cNvSpPr>
              <a:spLocks noChangeShapeType="1"/>
            </p:cNvSpPr>
            <p:nvPr/>
          </p:nvSpPr>
          <p:spPr bwMode="auto">
            <a:xfrm>
              <a:off x="1392" y="2784"/>
              <a:ext cx="2304" cy="0"/>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sp>
          <p:nvSpPr>
            <p:cNvPr id="12" name="Line 7"/>
            <p:cNvSpPr>
              <a:spLocks noChangeShapeType="1"/>
            </p:cNvSpPr>
            <p:nvPr/>
          </p:nvSpPr>
          <p:spPr bwMode="auto">
            <a:xfrm>
              <a:off x="1392" y="2208"/>
              <a:ext cx="2304" cy="0"/>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sp>
          <p:nvSpPr>
            <p:cNvPr id="13" name="Line 8"/>
            <p:cNvSpPr>
              <a:spLocks noChangeShapeType="1"/>
            </p:cNvSpPr>
            <p:nvPr/>
          </p:nvSpPr>
          <p:spPr bwMode="auto">
            <a:xfrm flipV="1">
              <a:off x="3696" y="1632"/>
              <a:ext cx="576" cy="576"/>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sp>
          <p:nvSpPr>
            <p:cNvPr id="14" name="Line 9"/>
            <p:cNvSpPr>
              <a:spLocks noChangeShapeType="1"/>
            </p:cNvSpPr>
            <p:nvPr/>
          </p:nvSpPr>
          <p:spPr bwMode="auto">
            <a:xfrm flipV="1">
              <a:off x="3696" y="2208"/>
              <a:ext cx="576" cy="576"/>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sp>
          <p:nvSpPr>
            <p:cNvPr id="15" name="Line 10"/>
            <p:cNvSpPr>
              <a:spLocks noChangeShapeType="1"/>
            </p:cNvSpPr>
            <p:nvPr/>
          </p:nvSpPr>
          <p:spPr bwMode="auto">
            <a:xfrm flipV="1">
              <a:off x="2592" y="1584"/>
              <a:ext cx="0" cy="1776"/>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sp>
          <p:nvSpPr>
            <p:cNvPr id="16" name="Line 11"/>
            <p:cNvSpPr>
              <a:spLocks noChangeShapeType="1"/>
            </p:cNvSpPr>
            <p:nvPr/>
          </p:nvSpPr>
          <p:spPr bwMode="auto">
            <a:xfrm flipV="1">
              <a:off x="2592" y="1008"/>
              <a:ext cx="576" cy="576"/>
            </a:xfrm>
            <a:prstGeom prst="line">
              <a:avLst/>
            </a:prstGeom>
            <a:grpFill/>
            <a:ln w="9525">
              <a:solidFill>
                <a:schemeClr val="tx1"/>
              </a:solidFill>
              <a:round/>
              <a:headEnd/>
              <a:tailEnd/>
            </a:ln>
          </p:spPr>
          <p:txBody>
            <a:bodyPr/>
            <a:lstStyle/>
            <a:p>
              <a:pPr>
                <a:defRPr/>
              </a:pPr>
              <a:endParaRPr lang="en-US">
                <a:solidFill>
                  <a:srgbClr val="EAEAEA"/>
                </a:solidFill>
                <a:latin typeface="Times New Roman" pitchFamily="18" charset="0"/>
                <a:ea typeface="+mn-ea"/>
              </a:endParaRPr>
            </a:p>
          </p:txBody>
        </p:sp>
      </p:grpSp>
      <p:sp>
        <p:nvSpPr>
          <p:cNvPr id="41989" name="AutoShape 12"/>
          <p:cNvSpPr>
            <a:spLocks/>
          </p:cNvSpPr>
          <p:nvPr/>
        </p:nvSpPr>
        <p:spPr bwMode="auto">
          <a:xfrm>
            <a:off x="1905000" y="4100513"/>
            <a:ext cx="304800" cy="1600200"/>
          </a:xfrm>
          <a:prstGeom prst="leftBrace">
            <a:avLst>
              <a:gd name="adj1" fmla="val 43750"/>
              <a:gd name="adj2" fmla="val 50000"/>
            </a:avLst>
          </a:prstGeom>
          <a:solidFill>
            <a:schemeClr val="tx1"/>
          </a:solidFill>
          <a:ln w="38100">
            <a:solidFill>
              <a:srgbClr val="EAEAEA"/>
            </a:solidFill>
            <a:round/>
            <a:headEnd/>
            <a:tailEnd/>
          </a:ln>
        </p:spPr>
        <p:txBody>
          <a:bodyPr wrap="none" anchor="ctr"/>
          <a:lstStyle/>
          <a:p>
            <a:endParaRPr lang="en-US">
              <a:solidFill>
                <a:srgbClr val="EAEAEA"/>
              </a:solidFill>
            </a:endParaRPr>
          </a:p>
        </p:txBody>
      </p:sp>
      <p:sp>
        <p:nvSpPr>
          <p:cNvPr id="41990" name="Text Box 13"/>
          <p:cNvSpPr txBox="1">
            <a:spLocks noChangeArrowheads="1"/>
          </p:cNvSpPr>
          <p:nvPr/>
        </p:nvSpPr>
        <p:spPr bwMode="auto">
          <a:xfrm>
            <a:off x="2362200" y="3932238"/>
            <a:ext cx="2209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dirty="0">
                <a:solidFill>
                  <a:srgbClr val="FF8600"/>
                </a:solidFill>
                <a:latin typeface="Arial" charset="0"/>
              </a:rPr>
              <a:t>Descriptive</a:t>
            </a:r>
          </a:p>
        </p:txBody>
      </p:sp>
      <p:sp>
        <p:nvSpPr>
          <p:cNvPr id="41991" name="Text Box 14"/>
          <p:cNvSpPr txBox="1">
            <a:spLocks noChangeArrowheads="1"/>
          </p:cNvSpPr>
          <p:nvPr/>
        </p:nvSpPr>
        <p:spPr bwMode="auto">
          <a:xfrm>
            <a:off x="2362200" y="4694238"/>
            <a:ext cx="2209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dirty="0">
                <a:solidFill>
                  <a:srgbClr val="FF8600"/>
                </a:solidFill>
                <a:latin typeface="Arial" charset="0"/>
              </a:rPr>
              <a:t>Correlational</a:t>
            </a:r>
          </a:p>
        </p:txBody>
      </p:sp>
      <p:sp>
        <p:nvSpPr>
          <p:cNvPr id="41992" name="Text Box 15"/>
          <p:cNvSpPr txBox="1">
            <a:spLocks noChangeArrowheads="1"/>
          </p:cNvSpPr>
          <p:nvPr/>
        </p:nvSpPr>
        <p:spPr bwMode="auto">
          <a:xfrm>
            <a:off x="2362200" y="5456238"/>
            <a:ext cx="2209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dirty="0">
                <a:solidFill>
                  <a:srgbClr val="FF8600"/>
                </a:solidFill>
                <a:latin typeface="Arial" charset="0"/>
              </a:rPr>
              <a:t>Experimental</a:t>
            </a:r>
          </a:p>
        </p:txBody>
      </p:sp>
      <p:sp>
        <p:nvSpPr>
          <p:cNvPr id="41993" name="Text Box 16"/>
          <p:cNvSpPr txBox="1">
            <a:spLocks noChangeArrowheads="1"/>
          </p:cNvSpPr>
          <p:nvPr/>
        </p:nvSpPr>
        <p:spPr bwMode="auto">
          <a:xfrm>
            <a:off x="5146675" y="2271713"/>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2000" dirty="0">
                <a:solidFill>
                  <a:srgbClr val="FF8600"/>
                </a:solidFill>
                <a:latin typeface="Arial" charset="0"/>
              </a:rPr>
              <a:t>Lab</a:t>
            </a:r>
          </a:p>
        </p:txBody>
      </p:sp>
      <p:sp>
        <p:nvSpPr>
          <p:cNvPr id="41994" name="Text Box 17"/>
          <p:cNvSpPr txBox="1">
            <a:spLocks noChangeArrowheads="1"/>
          </p:cNvSpPr>
          <p:nvPr/>
        </p:nvSpPr>
        <p:spPr bwMode="auto">
          <a:xfrm>
            <a:off x="6745288" y="2271713"/>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dirty="0">
                <a:solidFill>
                  <a:srgbClr val="FF8600"/>
                </a:solidFill>
                <a:latin typeface="Arial" charset="0"/>
              </a:rPr>
              <a:t>Field</a:t>
            </a:r>
          </a:p>
        </p:txBody>
      </p:sp>
      <p:sp>
        <p:nvSpPr>
          <p:cNvPr id="41995" name="AutoShape 18"/>
          <p:cNvSpPr>
            <a:spLocks/>
          </p:cNvSpPr>
          <p:nvPr/>
        </p:nvSpPr>
        <p:spPr bwMode="auto">
          <a:xfrm rot="5400000">
            <a:off x="6210300" y="1166813"/>
            <a:ext cx="304800" cy="1600200"/>
          </a:xfrm>
          <a:prstGeom prst="leftBrace">
            <a:avLst>
              <a:gd name="adj1" fmla="val 43750"/>
              <a:gd name="adj2" fmla="val 50000"/>
            </a:avLst>
          </a:prstGeom>
          <a:solidFill>
            <a:schemeClr val="tx1"/>
          </a:solidFill>
          <a:ln w="38100">
            <a:solidFill>
              <a:srgbClr val="EAEAEA"/>
            </a:solidFill>
            <a:round/>
            <a:headEnd/>
            <a:tailEnd/>
          </a:ln>
        </p:spPr>
        <p:txBody>
          <a:bodyPr wrap="none" anchor="ctr"/>
          <a:lstStyle/>
          <a:p>
            <a:endParaRPr lang="en-US"/>
          </a:p>
        </p:txBody>
      </p:sp>
      <p:sp>
        <p:nvSpPr>
          <p:cNvPr id="41996" name="Text Box 19"/>
          <p:cNvSpPr txBox="1">
            <a:spLocks noChangeArrowheads="1"/>
          </p:cNvSpPr>
          <p:nvPr/>
        </p:nvSpPr>
        <p:spPr bwMode="auto">
          <a:xfrm>
            <a:off x="611188" y="4694238"/>
            <a:ext cx="13731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b="1" dirty="0">
                <a:solidFill>
                  <a:srgbClr val="FF8600"/>
                </a:solidFill>
                <a:latin typeface="Arial" charset="0"/>
              </a:rPr>
              <a:t>Methods</a:t>
            </a:r>
          </a:p>
        </p:txBody>
      </p:sp>
      <p:sp>
        <p:nvSpPr>
          <p:cNvPr id="41997" name="Text Box 20"/>
          <p:cNvSpPr txBox="1">
            <a:spLocks noChangeArrowheads="1"/>
          </p:cNvSpPr>
          <p:nvPr/>
        </p:nvSpPr>
        <p:spPr bwMode="auto">
          <a:xfrm>
            <a:off x="5749925" y="1341438"/>
            <a:ext cx="1219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2000" b="1" dirty="0">
                <a:solidFill>
                  <a:srgbClr val="FF8600"/>
                </a:solidFill>
                <a:latin typeface="Arial" charset="0"/>
              </a:rPr>
              <a:t>Setting</a:t>
            </a:r>
          </a:p>
        </p:txBody>
      </p:sp>
      <p:sp>
        <p:nvSpPr>
          <p:cNvPr id="41998" name="Text Box 5"/>
          <p:cNvSpPr txBox="1">
            <a:spLocks noChangeArrowheads="1"/>
          </p:cNvSpPr>
          <p:nvPr/>
        </p:nvSpPr>
        <p:spPr bwMode="auto">
          <a:xfrm>
            <a:off x="395288" y="1343025"/>
            <a:ext cx="41767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b="1" dirty="0">
                <a:solidFill>
                  <a:srgbClr val="000000"/>
                </a:solidFill>
                <a:latin typeface="Arial" charset="0"/>
              </a:rPr>
              <a:t>Three major types of research designs that psychologists use in their research…</a:t>
            </a:r>
            <a:endParaRPr lang="en-US" sz="2000" b="1" i="1" dirty="0">
              <a:solidFill>
                <a:srgbClr val="000000"/>
              </a:solidFill>
              <a:latin typeface="Arial" charset="0"/>
            </a:endParaRPr>
          </a:p>
        </p:txBody>
      </p:sp>
    </p:spTree>
    <p:extLst>
      <p:ext uri="{BB962C8B-B14F-4D97-AF65-F5344CB8AC3E}">
        <p14:creationId xmlns:p14="http://schemas.microsoft.com/office/powerpoint/2010/main" val="3058968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3011" name="Text Box 4"/>
          <p:cNvSpPr txBox="1">
            <a:spLocks noChangeArrowheads="1"/>
          </p:cNvSpPr>
          <p:nvPr/>
        </p:nvSpPr>
        <p:spPr bwMode="auto">
          <a:xfrm>
            <a:off x="381000" y="457200"/>
            <a:ext cx="8077200" cy="6309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sz="2800" dirty="0" smtClean="0">
              <a:solidFill>
                <a:srgbClr val="FF0000"/>
              </a:solidFill>
              <a:latin typeface="Arial" charset="0"/>
            </a:endParaRPr>
          </a:p>
          <a:p>
            <a:pPr>
              <a:spcBef>
                <a:spcPct val="50000"/>
              </a:spcBef>
              <a:buFont typeface="Wingdings" charset="0"/>
              <a:buNone/>
            </a:pPr>
            <a:r>
              <a:rPr lang="en-US" sz="2800" dirty="0">
                <a:solidFill>
                  <a:srgbClr val="FF0000"/>
                </a:solidFill>
                <a:latin typeface="Arial" charset="0"/>
              </a:rPr>
              <a:t>	</a:t>
            </a:r>
            <a:r>
              <a:rPr lang="en-US" dirty="0">
                <a:solidFill>
                  <a:srgbClr val="000000"/>
                </a:solidFill>
                <a:latin typeface="Arial" charset="0"/>
              </a:rPr>
              <a:t>Descriptive Methods</a:t>
            </a:r>
          </a:p>
          <a:p>
            <a:pPr>
              <a:spcBef>
                <a:spcPct val="50000"/>
              </a:spcBef>
              <a:buFont typeface="Wingdings" charset="0"/>
              <a:buNone/>
            </a:pPr>
            <a:r>
              <a:rPr lang="en-US" sz="2800" dirty="0">
                <a:latin typeface="Arial" charset="0"/>
              </a:rPr>
              <a:t>		</a:t>
            </a:r>
            <a:r>
              <a:rPr lang="en-US" dirty="0">
                <a:solidFill>
                  <a:schemeClr val="bg2"/>
                </a:solidFill>
                <a:latin typeface="Arial" charset="0"/>
              </a:rPr>
              <a:t>The Case Study – </a:t>
            </a:r>
            <a:r>
              <a:rPr lang="en-US">
                <a:solidFill>
                  <a:schemeClr val="bg2"/>
                </a:solidFill>
                <a:latin typeface="Arial" charset="0"/>
              </a:rPr>
              <a:t>an </a:t>
            </a:r>
            <a:r>
              <a:rPr lang="en-US" smtClean="0">
                <a:solidFill>
                  <a:schemeClr val="bg2"/>
                </a:solidFill>
                <a:latin typeface="Arial" charset="0"/>
              </a:rPr>
              <a:t>in-depth </a:t>
            </a:r>
            <a:r>
              <a:rPr lang="en-US" dirty="0">
                <a:solidFill>
                  <a:schemeClr val="bg2"/>
                </a:solidFill>
                <a:latin typeface="Arial" charset="0"/>
              </a:rPr>
              <a:t>			investigation of a single (or very </a:t>
            </a:r>
            <a:r>
              <a:rPr lang="en-US" dirty="0" smtClean="0">
                <a:solidFill>
                  <a:schemeClr val="bg2"/>
                </a:solidFill>
                <a:latin typeface="Arial" charset="0"/>
              </a:rPr>
              <a:t>few</a:t>
            </a:r>
            <a:r>
              <a:rPr lang="en-US" dirty="0">
                <a:solidFill>
                  <a:schemeClr val="bg2"/>
                </a:solidFill>
                <a:latin typeface="Arial" charset="0"/>
              </a:rPr>
              <a:t>) </a:t>
            </a:r>
            <a:r>
              <a:rPr lang="en-US" dirty="0" smtClean="0">
                <a:solidFill>
                  <a:schemeClr val="bg2"/>
                </a:solidFill>
                <a:latin typeface="Arial" charset="0"/>
              </a:rPr>
              <a:t>	subjects</a:t>
            </a:r>
            <a:endParaRPr lang="en-US" dirty="0">
              <a:solidFill>
                <a:schemeClr val="bg2"/>
              </a:solidFill>
              <a:latin typeface="Arial" charset="0"/>
            </a:endParaRPr>
          </a:p>
          <a:p>
            <a:pPr>
              <a:spcBef>
                <a:spcPct val="50000"/>
              </a:spcBef>
              <a:buFont typeface="Wingdings" charset="0"/>
              <a:buNone/>
            </a:pPr>
            <a:r>
              <a:rPr lang="en-US" dirty="0">
                <a:solidFill>
                  <a:srgbClr val="EAEAEA"/>
                </a:solidFill>
                <a:latin typeface="Arial" charset="0"/>
              </a:rPr>
              <a:t>		</a:t>
            </a:r>
            <a:r>
              <a:rPr lang="en-US" sz="2800" dirty="0">
                <a:solidFill>
                  <a:srgbClr val="FF0000"/>
                </a:solidFill>
                <a:latin typeface="Arial" charset="0"/>
              </a:rPr>
              <a:t>	</a:t>
            </a:r>
            <a:r>
              <a:rPr lang="en-US" sz="2800" i="1" dirty="0">
                <a:latin typeface="Arial" charset="0"/>
              </a:rPr>
              <a:t>	</a:t>
            </a:r>
            <a:r>
              <a:rPr lang="en-US" sz="2800" dirty="0">
                <a:solidFill>
                  <a:srgbClr val="FF0000"/>
                </a:solidFill>
                <a:latin typeface="Arial" charset="0"/>
              </a:rPr>
              <a:t>			</a:t>
            </a:r>
            <a:endParaRPr lang="en-US" sz="2800" i="1" dirty="0">
              <a:latin typeface="Arial" charset="0"/>
            </a:endParaRP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4172291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35" name="Text Box 1029"/>
          <p:cNvSpPr txBox="1">
            <a:spLocks noChangeArrowheads="1"/>
          </p:cNvSpPr>
          <p:nvPr/>
        </p:nvSpPr>
        <p:spPr bwMode="auto">
          <a:xfrm>
            <a:off x="5003800" y="1989138"/>
            <a:ext cx="3671888" cy="323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Through a 30-year case study, Irene </a:t>
            </a:r>
            <a:r>
              <a:rPr lang="en-US" sz="2400" dirty="0" err="1">
                <a:solidFill>
                  <a:srgbClr val="000000"/>
                </a:solidFill>
                <a:latin typeface="Arial" charset="0"/>
              </a:rPr>
              <a:t>Pepperberg</a:t>
            </a:r>
            <a:r>
              <a:rPr lang="en-US" sz="2400" dirty="0">
                <a:solidFill>
                  <a:srgbClr val="000000"/>
                </a:solidFill>
                <a:latin typeface="Arial" charset="0"/>
              </a:rPr>
              <a:t> concluded that African Grey parrot Alex could name and categorize objects, and comprehend numbers up to six.</a:t>
            </a:r>
          </a:p>
          <a:p>
            <a:pPr>
              <a:spcBef>
                <a:spcPct val="50000"/>
              </a:spcBef>
            </a:pPr>
            <a:endParaRPr lang="en-US" sz="2400" dirty="0">
              <a:solidFill>
                <a:srgbClr val="EAEAEA"/>
              </a:solidFill>
              <a:latin typeface="Arial" charset="0"/>
            </a:endParaRPr>
          </a:p>
        </p:txBody>
      </p:sp>
      <p:pic>
        <p:nvPicPr>
          <p:cNvPr id="44036" name="Picture 9" descr="12673_MyersPsy8e_10UN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916113"/>
            <a:ext cx="3960813" cy="264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The Case Study</a:t>
            </a:r>
          </a:p>
        </p:txBody>
      </p:sp>
      <p:sp>
        <p:nvSpPr>
          <p:cNvPr id="44038" name="Rectangle 6"/>
          <p:cNvSpPr>
            <a:spLocks noChangeArrowheads="1"/>
          </p:cNvSpPr>
          <p:nvPr/>
        </p:nvSpPr>
        <p:spPr bwMode="auto">
          <a:xfrm>
            <a:off x="2286000" y="5246688"/>
            <a:ext cx="45720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a:hlinkClick r:id="rId4"/>
              </a:rPr>
              <a:t>http://www.youtube.com/watch?v=7yGOgs_UlEc</a:t>
            </a:r>
            <a:endParaRPr lang="en-US" sz="1200"/>
          </a:p>
          <a:p>
            <a:pPr algn="ctr"/>
            <a:endParaRPr lang="en-US" sz="1200"/>
          </a:p>
        </p:txBody>
      </p:sp>
    </p:spTree>
    <p:extLst>
      <p:ext uri="{BB962C8B-B14F-4D97-AF65-F5344CB8AC3E}">
        <p14:creationId xmlns:p14="http://schemas.microsoft.com/office/powerpoint/2010/main" val="19110672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5059" name="Text Box 1029"/>
          <p:cNvSpPr txBox="1">
            <a:spLocks noChangeArrowheads="1"/>
          </p:cNvSpPr>
          <p:nvPr/>
        </p:nvSpPr>
        <p:spPr bwMode="auto">
          <a:xfrm>
            <a:off x="5003800" y="1649413"/>
            <a:ext cx="3529013"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Through a series of case studies, often of his own children, Jean Piaget developed an influential theory of cognitive development, which assumes that cognitive functions unfold through a series of distinct stages.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449388"/>
            <a:ext cx="305435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The Case Study</a:t>
            </a:r>
          </a:p>
        </p:txBody>
      </p:sp>
    </p:spTree>
    <p:extLst>
      <p:ext uri="{BB962C8B-B14F-4D97-AF65-F5344CB8AC3E}">
        <p14:creationId xmlns:p14="http://schemas.microsoft.com/office/powerpoint/2010/main" val="609741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Some people are left-brained, others are right-brained</a:t>
            </a:r>
            <a:endParaRPr lang="en-US" dirty="0"/>
          </a:p>
        </p:txBody>
      </p:sp>
      <p:sp>
        <p:nvSpPr>
          <p:cNvPr id="4" name="Title 1"/>
          <p:cNvSpPr txBox="1">
            <a:spLocks/>
          </p:cNvSpPr>
          <p:nvPr/>
        </p:nvSpPr>
        <p:spPr>
          <a:xfrm>
            <a:off x="457200" y="2139042"/>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mtClean="0"/>
              <a:t>Playing Mozart’s music to infants boosts their intelligence</a:t>
            </a:r>
            <a:endParaRPr lang="en-US" dirty="0"/>
          </a:p>
        </p:txBody>
      </p:sp>
      <p:sp>
        <p:nvSpPr>
          <p:cNvPr id="5" name="Title 1"/>
          <p:cNvSpPr txBox="1">
            <a:spLocks/>
          </p:cNvSpPr>
          <p:nvPr/>
        </p:nvSpPr>
        <p:spPr>
          <a:xfrm>
            <a:off x="457200" y="3722913"/>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mtClean="0"/>
              <a:t>Human memory works like a tape recorder or video camera</a:t>
            </a:r>
            <a:endParaRPr lang="en-US" dirty="0"/>
          </a:p>
        </p:txBody>
      </p:sp>
      <p:sp>
        <p:nvSpPr>
          <p:cNvPr id="6" name="Title 1"/>
          <p:cNvSpPr txBox="1">
            <a:spLocks/>
          </p:cNvSpPr>
          <p:nvPr/>
        </p:nvSpPr>
        <p:spPr>
          <a:xfrm>
            <a:off x="457200" y="5306784"/>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mtClean="0"/>
              <a:t>Individuals commonly repress memories of traumatic experiences</a:t>
            </a:r>
            <a:endParaRPr lang="en-US" dirty="0"/>
          </a:p>
        </p:txBody>
      </p:sp>
    </p:spTree>
    <p:extLst>
      <p:ext uri="{BB962C8B-B14F-4D97-AF65-F5344CB8AC3E}">
        <p14:creationId xmlns:p14="http://schemas.microsoft.com/office/powerpoint/2010/main" val="1513105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6083" name="Text Box 4"/>
          <p:cNvSpPr txBox="1">
            <a:spLocks noChangeArrowheads="1"/>
          </p:cNvSpPr>
          <p:nvPr/>
        </p:nvSpPr>
        <p:spPr bwMode="auto">
          <a:xfrm>
            <a:off x="381000" y="457200"/>
            <a:ext cx="8077200" cy="6801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sz="2800" dirty="0" smtClean="0">
              <a:solidFill>
                <a:srgbClr val="FF0000"/>
              </a:solidFill>
              <a:latin typeface="Arial" charset="0"/>
            </a:endParaRPr>
          </a:p>
          <a:p>
            <a:pPr>
              <a:spcBef>
                <a:spcPct val="50000"/>
              </a:spcBef>
              <a:buFont typeface="Wingdings" charset="0"/>
              <a:buNone/>
            </a:pPr>
            <a:r>
              <a:rPr lang="en-US" sz="2800" dirty="0">
                <a:solidFill>
                  <a:srgbClr val="FF0000"/>
                </a:solidFill>
                <a:latin typeface="Arial" charset="0"/>
              </a:rPr>
              <a:t>	</a:t>
            </a:r>
            <a:r>
              <a:rPr lang="en-US" dirty="0">
                <a:solidFill>
                  <a:srgbClr val="FFC000"/>
                </a:solidFill>
                <a:latin typeface="Arial" charset="0"/>
              </a:rPr>
              <a:t>Descriptive Methods</a:t>
            </a:r>
          </a:p>
          <a:p>
            <a:pPr>
              <a:spcBef>
                <a:spcPct val="50000"/>
              </a:spcBef>
              <a:buFont typeface="Wingdings" charset="0"/>
              <a:buNone/>
            </a:pPr>
            <a:r>
              <a:rPr lang="en-US" sz="2800" dirty="0">
                <a:latin typeface="Arial" charset="0"/>
              </a:rPr>
              <a:t>		</a:t>
            </a:r>
            <a:r>
              <a:rPr lang="en-US" dirty="0">
                <a:solidFill>
                  <a:srgbClr val="000000"/>
                </a:solidFill>
                <a:latin typeface="Arial" charset="0"/>
              </a:rPr>
              <a:t>The Survey – an investigation of 		many cases in less depth by 			asking people to report opinions 	</a:t>
            </a:r>
            <a:r>
              <a:rPr lang="en-US" dirty="0" smtClean="0">
                <a:solidFill>
                  <a:srgbClr val="000000"/>
                </a:solidFill>
                <a:latin typeface="Arial" charset="0"/>
              </a:rPr>
              <a:t>and  	behaviors  </a:t>
            </a:r>
            <a:endParaRPr lang="en-US" dirty="0">
              <a:solidFill>
                <a:srgbClr val="000000"/>
              </a:solidFill>
              <a:latin typeface="Arial" charset="0"/>
            </a:endParaRPr>
          </a:p>
          <a:p>
            <a:pPr>
              <a:spcBef>
                <a:spcPct val="50000"/>
              </a:spcBef>
              <a:buFont typeface="Wingdings" charset="0"/>
              <a:buNone/>
            </a:pPr>
            <a:r>
              <a:rPr lang="en-US" dirty="0">
                <a:solidFill>
                  <a:srgbClr val="000000"/>
                </a:solidFill>
                <a:latin typeface="Arial" charset="0"/>
              </a:rPr>
              <a:t>		</a:t>
            </a:r>
            <a:r>
              <a:rPr lang="en-US" sz="2800"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endParaRPr lang="en-US" sz="2800" i="1" dirty="0">
              <a:solidFill>
                <a:srgbClr val="000000"/>
              </a:solidFill>
              <a:latin typeface="Arial" charset="0"/>
            </a:endParaRP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10002598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1700213"/>
            <a:ext cx="417195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7"/>
          <p:cNvSpPr txBox="1">
            <a:spLocks noChangeArrowheads="1"/>
          </p:cNvSpPr>
          <p:nvPr/>
        </p:nvSpPr>
        <p:spPr bwMode="auto">
          <a:xfrm>
            <a:off x="468313" y="4738688"/>
            <a:ext cx="8207375" cy="1570037"/>
          </a:xfrm>
          <a:prstGeom prst="rect">
            <a:avLst/>
          </a:prstGeom>
          <a:noFill/>
          <a:ln w="9525">
            <a:noFill/>
            <a:miter lim="800000"/>
            <a:headEnd/>
            <a:tailEnd/>
          </a:ln>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buFont typeface="Wingdings" charset="0"/>
              <a:buNone/>
            </a:pPr>
            <a:r>
              <a:rPr lang="en-US" dirty="0">
                <a:solidFill>
                  <a:srgbClr val="000000"/>
                </a:solidFill>
                <a:latin typeface="Arial" charset="0"/>
                <a:cs typeface="Arial" charset="0"/>
              </a:rPr>
              <a:t>A technique for ascertaining the self-reported attitudes, opinions or behaviors of people usually done by questioning a representative sample of people—one that accurately portrays the population of interest.</a:t>
            </a:r>
          </a:p>
        </p:txBody>
      </p:sp>
      <p:sp>
        <p:nvSpPr>
          <p:cNvPr id="4"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The Survey</a:t>
            </a:r>
          </a:p>
        </p:txBody>
      </p:sp>
    </p:spTree>
    <p:extLst>
      <p:ext uri="{BB962C8B-B14F-4D97-AF65-F5344CB8AC3E}">
        <p14:creationId xmlns:p14="http://schemas.microsoft.com/office/powerpoint/2010/main" val="4210037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31" name="Text Box 4"/>
          <p:cNvSpPr txBox="1">
            <a:spLocks noChangeArrowheads="1"/>
          </p:cNvSpPr>
          <p:nvPr/>
        </p:nvSpPr>
        <p:spPr bwMode="auto">
          <a:xfrm>
            <a:off x="381000" y="457200"/>
            <a:ext cx="8077200" cy="686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endParaRPr lang="en-US" dirty="0">
              <a:solidFill>
                <a:srgbClr val="EAEAEA"/>
              </a:solidFill>
              <a:latin typeface="Arial" charset="0"/>
            </a:endParaRPr>
          </a:p>
          <a:p>
            <a:pPr>
              <a:spcBef>
                <a:spcPct val="50000"/>
              </a:spcBef>
              <a:buFont typeface="Wingdings" charset="0"/>
              <a:buNone/>
            </a:pPr>
            <a:r>
              <a:rPr lang="en-US" sz="2800" dirty="0">
                <a:solidFill>
                  <a:srgbClr val="FF0000"/>
                </a:solidFill>
                <a:latin typeface="Arial" charset="0"/>
              </a:rPr>
              <a:t>	</a:t>
            </a:r>
            <a:r>
              <a:rPr lang="en-US" dirty="0">
                <a:solidFill>
                  <a:srgbClr val="FFC000"/>
                </a:solidFill>
                <a:latin typeface="Arial" charset="0"/>
              </a:rPr>
              <a:t>Descriptive Methods</a:t>
            </a:r>
          </a:p>
          <a:p>
            <a:pPr>
              <a:spcBef>
                <a:spcPct val="50000"/>
              </a:spcBef>
              <a:buFont typeface="Wingdings" charset="0"/>
              <a:buNone/>
            </a:pPr>
            <a:r>
              <a:rPr lang="en-US" sz="2800" dirty="0">
                <a:latin typeface="Arial" charset="0"/>
              </a:rPr>
              <a:t>		</a:t>
            </a:r>
            <a:r>
              <a:rPr lang="en-US" dirty="0">
                <a:solidFill>
                  <a:srgbClr val="000000"/>
                </a:solidFill>
                <a:latin typeface="Arial" charset="0"/>
              </a:rPr>
              <a:t>Naturalistic Observation – 			recording behavior in its natural 		environments, and describing it in 		detail</a:t>
            </a:r>
          </a:p>
          <a:p>
            <a:pPr>
              <a:spcBef>
                <a:spcPct val="50000"/>
              </a:spcBef>
              <a:buFont typeface="Wingdings" charset="0"/>
              <a:buNone/>
            </a:pPr>
            <a:r>
              <a:rPr lang="en-US" dirty="0">
                <a:solidFill>
                  <a:srgbClr val="000000"/>
                </a:solidFill>
                <a:latin typeface="Arial" charset="0"/>
              </a:rPr>
              <a:t>		</a:t>
            </a:r>
            <a:r>
              <a:rPr lang="en-US" sz="2800"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endParaRPr lang="en-US" sz="2800" i="1" dirty="0">
              <a:solidFill>
                <a:srgbClr val="000000"/>
              </a:solidFill>
              <a:latin typeface="Arial" charset="0"/>
            </a:endParaRPr>
          </a:p>
          <a:p>
            <a:pPr>
              <a:spcBef>
                <a:spcPct val="50000"/>
              </a:spcBef>
              <a:buFont typeface="Wingdings" charset="0"/>
              <a:buNone/>
            </a:pPr>
            <a:r>
              <a:rPr lang="en-US" sz="2800"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2929985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9155" name="Text Box 1029"/>
          <p:cNvSpPr txBox="1">
            <a:spLocks noChangeArrowheads="1"/>
          </p:cNvSpPr>
          <p:nvPr/>
        </p:nvSpPr>
        <p:spPr bwMode="auto">
          <a:xfrm>
            <a:off x="5003800" y="1343025"/>
            <a:ext cx="3816350" cy="415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Primatologist </a:t>
            </a:r>
            <a:r>
              <a:rPr lang="en-US" sz="2400" dirty="0" smtClean="0">
                <a:solidFill>
                  <a:srgbClr val="000000"/>
                </a:solidFill>
                <a:latin typeface="Arial" charset="0"/>
              </a:rPr>
              <a:t> Jane </a:t>
            </a:r>
            <a:r>
              <a:rPr lang="en-US" sz="2400" dirty="0" err="1">
                <a:solidFill>
                  <a:srgbClr val="000000"/>
                </a:solidFill>
                <a:latin typeface="Arial" charset="0"/>
              </a:rPr>
              <a:t>Goodall</a:t>
            </a:r>
            <a:r>
              <a:rPr lang="en-US" sz="2400" dirty="0">
                <a:solidFill>
                  <a:srgbClr val="EAEAEA"/>
                </a:solidFill>
                <a:latin typeface="Arial" charset="0"/>
              </a:rPr>
              <a:t> </a:t>
            </a:r>
            <a:r>
              <a:rPr lang="en-US" sz="2400" dirty="0">
                <a:solidFill>
                  <a:srgbClr val="000000"/>
                </a:solidFill>
                <a:latin typeface="Arial" charset="0"/>
              </a:rPr>
              <a:t>used naturalistic observation to study chimpanzees. She concluded, “Observations, made in the natural habitat, helped to show that the societies and behavior of animals are far more complex than previously supposed.” </a:t>
            </a:r>
          </a:p>
        </p:txBody>
      </p:sp>
      <p:pic>
        <p:nvPicPr>
          <p:cNvPr id="491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68475"/>
            <a:ext cx="4386263"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7" name="TextBox 5"/>
          <p:cNvSpPr txBox="1">
            <a:spLocks noChangeArrowheads="1"/>
          </p:cNvSpPr>
          <p:nvPr/>
        </p:nvSpPr>
        <p:spPr bwMode="auto">
          <a:xfrm>
            <a:off x="395288" y="4797425"/>
            <a:ext cx="136842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800">
                <a:solidFill>
                  <a:srgbClr val="EAEAEA"/>
                </a:solidFill>
                <a:latin typeface="Arial" charset="0"/>
                <a:cs typeface="Arial" charset="0"/>
              </a:rPr>
              <a:t>Credit: Delphine Bruyere</a:t>
            </a:r>
          </a:p>
        </p:txBody>
      </p:sp>
      <p:sp>
        <p:nvSpPr>
          <p:cNvPr id="6"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Naturalistic Observation</a:t>
            </a:r>
          </a:p>
        </p:txBody>
      </p:sp>
    </p:spTree>
    <p:extLst>
      <p:ext uri="{BB962C8B-B14F-4D97-AF65-F5344CB8AC3E}">
        <p14:creationId xmlns:p14="http://schemas.microsoft.com/office/powerpoint/2010/main" val="34400508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0179" name="Text Box 1029"/>
          <p:cNvSpPr txBox="1">
            <a:spLocks noChangeArrowheads="1"/>
          </p:cNvSpPr>
          <p:nvPr/>
        </p:nvSpPr>
        <p:spPr bwMode="auto">
          <a:xfrm>
            <a:off x="5003800" y="1709738"/>
            <a:ext cx="3671888"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Psychologists have used naturalistic observation to study, effects of social interaction on people’s behavior. One study found that people laugh 30 times more often in social situations than in solitary situations (</a:t>
            </a:r>
            <a:r>
              <a:rPr lang="en-US" sz="2400" dirty="0" err="1">
                <a:solidFill>
                  <a:srgbClr val="000000"/>
                </a:solidFill>
                <a:latin typeface="Arial" charset="0"/>
              </a:rPr>
              <a:t>Provine</a:t>
            </a:r>
            <a:r>
              <a:rPr lang="en-US" sz="2400" dirty="0">
                <a:solidFill>
                  <a:srgbClr val="000000"/>
                </a:solidFill>
                <a:latin typeface="Arial" charset="0"/>
              </a:rPr>
              <a:t>, 2001).</a:t>
            </a: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Naturalistic Observation</a:t>
            </a:r>
          </a:p>
        </p:txBody>
      </p:sp>
      <p:pic>
        <p:nvPicPr>
          <p:cNvPr id="50181" name="Picture 2" descr="people laughing 3 300x198 Jokes 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3621088" cy="238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1432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1203" name="Text Box 4"/>
          <p:cNvSpPr txBox="1">
            <a:spLocks noChangeArrowheads="1"/>
          </p:cNvSpPr>
          <p:nvPr/>
        </p:nvSpPr>
        <p:spPr bwMode="auto">
          <a:xfrm>
            <a:off x="381000" y="457200"/>
            <a:ext cx="8077200" cy="6370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C000"/>
                </a:solidFill>
                <a:latin typeface="Arial" charset="0"/>
              </a:rPr>
              <a:t>Experimental Methods</a:t>
            </a:r>
          </a:p>
          <a:p>
            <a:pPr>
              <a:spcBef>
                <a:spcPct val="50000"/>
              </a:spcBef>
              <a:buFont typeface="Wingdings" charset="0"/>
              <a:buNone/>
            </a:pPr>
            <a:r>
              <a:rPr lang="en-US" sz="2800" dirty="0">
                <a:latin typeface="Arial" charset="0"/>
              </a:rPr>
              <a:t>	</a:t>
            </a:r>
            <a:r>
              <a:rPr lang="en-US" dirty="0">
                <a:solidFill>
                  <a:srgbClr val="EAEAEA"/>
                </a:solidFill>
                <a:latin typeface="Arial" charset="0"/>
              </a:rPr>
              <a:t>	</a:t>
            </a:r>
            <a:r>
              <a:rPr lang="en-US" dirty="0">
                <a:solidFill>
                  <a:srgbClr val="000000"/>
                </a:solidFill>
                <a:latin typeface="Arial" charset="0"/>
              </a:rPr>
              <a:t>Purpose is to explore cause and 		effect by manipulating one or </a:t>
            </a:r>
            <a:r>
              <a:rPr lang="en-US" dirty="0" smtClean="0">
                <a:solidFill>
                  <a:srgbClr val="000000"/>
                </a:solidFill>
                <a:latin typeface="Arial" charset="0"/>
              </a:rPr>
              <a:t>more </a:t>
            </a:r>
            <a:r>
              <a:rPr lang="en-US" dirty="0">
                <a:solidFill>
                  <a:srgbClr val="000000"/>
                </a:solidFill>
                <a:latin typeface="Arial" charset="0"/>
              </a:rPr>
              <a:t>factors, while holding other </a:t>
            </a:r>
            <a:r>
              <a:rPr lang="en-US" dirty="0" smtClean="0">
                <a:solidFill>
                  <a:srgbClr val="000000"/>
                </a:solidFill>
                <a:latin typeface="Arial" charset="0"/>
              </a:rPr>
              <a:t>factors </a:t>
            </a:r>
            <a:r>
              <a:rPr lang="en-US" dirty="0">
                <a:solidFill>
                  <a:srgbClr val="000000"/>
                </a:solidFill>
                <a:latin typeface="Arial" charset="0"/>
              </a:rPr>
              <a:t>constant </a:t>
            </a:r>
            <a:r>
              <a:rPr lang="en-US" i="1" dirty="0">
                <a:solidFill>
                  <a:srgbClr val="000000"/>
                </a:solidFill>
                <a:latin typeface="Arial" charset="0"/>
              </a:rPr>
              <a:t>  </a:t>
            </a:r>
          </a:p>
          <a:p>
            <a:pPr>
              <a:spcBef>
                <a:spcPct val="50000"/>
              </a:spcBef>
              <a:buFont typeface="Wingdings" charset="0"/>
              <a:buNone/>
            </a:pPr>
            <a:r>
              <a:rPr lang="en-US" i="1" dirty="0">
                <a:solidFill>
                  <a:srgbClr val="000000"/>
                </a:solidFill>
                <a:latin typeface="Arial" charset="0"/>
              </a:rPr>
              <a:t>	</a:t>
            </a:r>
            <a:r>
              <a:rPr lang="en-US" sz="2800" i="1" dirty="0">
                <a:solidFill>
                  <a:srgbClr val="000000"/>
                </a:solidFill>
                <a:latin typeface="Arial" charset="0"/>
              </a:rPr>
              <a:t>			</a:t>
            </a:r>
            <a:r>
              <a:rPr lang="en-US" sz="2800" dirty="0">
                <a:solidFill>
                  <a:srgbClr val="000000"/>
                </a:solidFill>
                <a:latin typeface="Arial" charset="0"/>
              </a:rPr>
              <a:t>		</a:t>
            </a:r>
            <a:r>
              <a:rPr lang="en-US" sz="2800" dirty="0">
                <a:solidFill>
                  <a:srgbClr val="FF0000"/>
                </a:solidFill>
                <a:latin typeface="Arial" charset="0"/>
              </a:rPr>
              <a:t>	</a:t>
            </a:r>
            <a:endParaRPr lang="en-US" sz="2800" i="1" dirty="0">
              <a:latin typeface="Arial" charset="0"/>
            </a:endParaRP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2285780756"/>
      </p:ext>
    </p:extLst>
  </p:cSld>
  <p:clrMapOvr>
    <a:masterClrMapping/>
  </p:clrMapOvr>
  <p:transition spd="slow">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2227" name="Text Box 1029"/>
          <p:cNvSpPr txBox="1">
            <a:spLocks noChangeArrowheads="1"/>
          </p:cNvSpPr>
          <p:nvPr/>
        </p:nvSpPr>
        <p:spPr bwMode="auto">
          <a:xfrm>
            <a:off x="5003800" y="1893888"/>
            <a:ext cx="3455988"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dirty="0">
                <a:solidFill>
                  <a:srgbClr val="FFC000"/>
                </a:solidFill>
                <a:latin typeface="Arial" charset="0"/>
              </a:rPr>
              <a:t>Variable – </a:t>
            </a:r>
            <a:r>
              <a:rPr lang="en-US" sz="2400" dirty="0">
                <a:solidFill>
                  <a:srgbClr val="000000"/>
                </a:solidFill>
                <a:latin typeface="Arial" charset="0"/>
              </a:rPr>
              <a:t>anything that can fluctuate. Whether it’s rainy or sunny, warm or cold, or whether a person is male or female, or in a good mood or a bad mood, are all examples.</a:t>
            </a:r>
            <a:endParaRPr lang="en-US" sz="2400" i="1" dirty="0">
              <a:solidFill>
                <a:srgbClr val="000000"/>
              </a:solidFill>
              <a:latin typeface="Arial" charset="0"/>
            </a:endParaRPr>
          </a:p>
        </p:txBody>
      </p:sp>
      <p:sp>
        <p:nvSpPr>
          <p:cNvPr id="4" name="Rectangle 3"/>
          <p:cNvSpPr/>
          <p:nvPr/>
        </p:nvSpPr>
        <p:spPr>
          <a:xfrm>
            <a:off x="2051050" y="2205038"/>
            <a:ext cx="914400" cy="914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2057400" y="3451225"/>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3492500" y="2205038"/>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3498850" y="3448050"/>
            <a:ext cx="914400" cy="914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spTree>
    <p:extLst>
      <p:ext uri="{BB962C8B-B14F-4D97-AF65-F5344CB8AC3E}">
        <p14:creationId xmlns:p14="http://schemas.microsoft.com/office/powerpoint/2010/main" val="1361671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3251" name="Text Box 1029"/>
          <p:cNvSpPr txBox="1">
            <a:spLocks noChangeArrowheads="1"/>
          </p:cNvSpPr>
          <p:nvPr/>
        </p:nvSpPr>
        <p:spPr bwMode="auto">
          <a:xfrm>
            <a:off x="5003800" y="1893888"/>
            <a:ext cx="3455988" cy="267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dirty="0">
                <a:solidFill>
                  <a:srgbClr val="FFC000"/>
                </a:solidFill>
                <a:latin typeface="Arial" charset="0"/>
              </a:rPr>
              <a:t>Independent variable – </a:t>
            </a:r>
            <a:r>
              <a:rPr lang="en-US" sz="2400" dirty="0">
                <a:solidFill>
                  <a:srgbClr val="000000"/>
                </a:solidFill>
                <a:latin typeface="Arial" charset="0"/>
              </a:rPr>
              <a:t>aspect of the situation or of individuals that can vary independently of other variables. The variables whose</a:t>
            </a:r>
            <a:r>
              <a:rPr lang="en-US" sz="2400" dirty="0">
                <a:solidFill>
                  <a:srgbClr val="EAEAEA"/>
                </a:solidFill>
                <a:latin typeface="Arial" charset="0"/>
              </a:rPr>
              <a:t> </a:t>
            </a:r>
            <a:r>
              <a:rPr lang="en-US" sz="2400" dirty="0">
                <a:solidFill>
                  <a:srgbClr val="FFC000"/>
                </a:solidFill>
                <a:latin typeface="Arial" charset="0"/>
              </a:rPr>
              <a:t>effect</a:t>
            </a:r>
            <a:r>
              <a:rPr lang="en-US" sz="2400" dirty="0">
                <a:solidFill>
                  <a:srgbClr val="EAEAEA"/>
                </a:solidFill>
                <a:latin typeface="Arial" charset="0"/>
              </a:rPr>
              <a:t> </a:t>
            </a:r>
            <a:r>
              <a:rPr lang="en-US" sz="2400" dirty="0">
                <a:solidFill>
                  <a:srgbClr val="000000"/>
                </a:solidFill>
                <a:latin typeface="Arial" charset="0"/>
              </a:rPr>
              <a:t>is being studied.</a:t>
            </a:r>
            <a:endParaRPr lang="en-US" sz="2400" i="1" dirty="0">
              <a:solidFill>
                <a:srgbClr val="000000"/>
              </a:solidFill>
              <a:latin typeface="Arial" charset="0"/>
            </a:endParaRPr>
          </a:p>
        </p:txBody>
      </p:sp>
      <p:pic>
        <p:nvPicPr>
          <p:cNvPr id="532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12875"/>
            <a:ext cx="3681412" cy="303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3" name="TextBox 5"/>
          <p:cNvSpPr txBox="1">
            <a:spLocks noChangeArrowheads="1"/>
          </p:cNvSpPr>
          <p:nvPr/>
        </p:nvSpPr>
        <p:spPr bwMode="auto">
          <a:xfrm>
            <a:off x="1042988" y="4695825"/>
            <a:ext cx="557008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400" dirty="0" smtClean="0">
                <a:solidFill>
                  <a:srgbClr val="FFC000"/>
                </a:solidFill>
                <a:latin typeface="Arial" charset="0"/>
                <a:cs typeface="Arial" charset="0"/>
              </a:rPr>
              <a:t>e.g. Online </a:t>
            </a:r>
            <a:r>
              <a:rPr lang="en-US" sz="2400" dirty="0">
                <a:solidFill>
                  <a:srgbClr val="FFC000"/>
                </a:solidFill>
                <a:latin typeface="Arial" charset="0"/>
                <a:cs typeface="Arial" charset="0"/>
              </a:rPr>
              <a:t>vs. Classroom</a:t>
            </a:r>
          </a:p>
        </p:txBody>
      </p:sp>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spTree>
    <p:extLst>
      <p:ext uri="{BB962C8B-B14F-4D97-AF65-F5344CB8AC3E}">
        <p14:creationId xmlns:p14="http://schemas.microsoft.com/office/powerpoint/2010/main" val="17357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4275" name="Text Box 1029"/>
          <p:cNvSpPr txBox="1">
            <a:spLocks noChangeArrowheads="1"/>
          </p:cNvSpPr>
          <p:nvPr/>
        </p:nvSpPr>
        <p:spPr bwMode="auto">
          <a:xfrm>
            <a:off x="5003800" y="1893888"/>
            <a:ext cx="3455988" cy="193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dirty="0">
                <a:solidFill>
                  <a:srgbClr val="FFC000"/>
                </a:solidFill>
                <a:latin typeface="Arial" charset="0"/>
              </a:rPr>
              <a:t>Dependent variable – </a:t>
            </a:r>
            <a:r>
              <a:rPr lang="en-US" sz="2400" dirty="0">
                <a:solidFill>
                  <a:srgbClr val="000000"/>
                </a:solidFill>
                <a:latin typeface="Arial" charset="0"/>
              </a:rPr>
              <a:t>the variable that may change in response to manipulations of the independent variable.</a:t>
            </a:r>
            <a:endParaRPr lang="en-US" sz="2400" i="1" dirty="0">
              <a:solidFill>
                <a:srgbClr val="000000"/>
              </a:solidFill>
              <a:latin typeface="Arial" charset="0"/>
            </a:endParaRPr>
          </a:p>
        </p:txBody>
      </p:sp>
      <p:pic>
        <p:nvPicPr>
          <p:cNvPr id="542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12875"/>
            <a:ext cx="3681412" cy="303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sp>
        <p:nvSpPr>
          <p:cNvPr id="54278" name="TextBox 7"/>
          <p:cNvSpPr txBox="1">
            <a:spLocks noChangeArrowheads="1"/>
          </p:cNvSpPr>
          <p:nvPr/>
        </p:nvSpPr>
        <p:spPr bwMode="auto">
          <a:xfrm>
            <a:off x="1042988" y="4695825"/>
            <a:ext cx="3673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400">
                <a:solidFill>
                  <a:srgbClr val="FFC000"/>
                </a:solidFill>
                <a:latin typeface="Arial" charset="0"/>
                <a:cs typeface="Arial" charset="0"/>
              </a:rPr>
              <a:t>Score on Test</a:t>
            </a:r>
          </a:p>
        </p:txBody>
      </p:sp>
    </p:spTree>
    <p:extLst>
      <p:ext uri="{BB962C8B-B14F-4D97-AF65-F5344CB8AC3E}">
        <p14:creationId xmlns:p14="http://schemas.microsoft.com/office/powerpoint/2010/main" val="29474867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5299" name="Text Box 1029"/>
          <p:cNvSpPr txBox="1">
            <a:spLocks noChangeArrowheads="1"/>
          </p:cNvSpPr>
          <p:nvPr/>
        </p:nvSpPr>
        <p:spPr bwMode="auto">
          <a:xfrm>
            <a:off x="5003800" y="2273300"/>
            <a:ext cx="3889375"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b="1" dirty="0">
                <a:solidFill>
                  <a:srgbClr val="FFC000"/>
                </a:solidFill>
                <a:latin typeface="Arial" charset="0"/>
              </a:rPr>
              <a:t>Operational definition –</a:t>
            </a:r>
            <a:r>
              <a:rPr lang="en-US" sz="2400" b="1" dirty="0">
                <a:solidFill>
                  <a:srgbClr val="EAEAEA"/>
                </a:solidFill>
                <a:latin typeface="Arial" charset="0"/>
              </a:rPr>
              <a:t>     </a:t>
            </a:r>
            <a:r>
              <a:rPr lang="en-US" sz="2400" dirty="0">
                <a:solidFill>
                  <a:srgbClr val="000000"/>
                </a:solidFill>
                <a:latin typeface="Arial" charset="0"/>
              </a:rPr>
              <a:t>a specific statement of the procedures used to define research variables, so as to allow others to replicate the original observations.</a:t>
            </a:r>
          </a:p>
        </p:txBody>
      </p:sp>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Establishing Operational Definitions</a:t>
            </a:r>
          </a:p>
        </p:txBody>
      </p:sp>
      <p:pic>
        <p:nvPicPr>
          <p:cNvPr id="55301" name="Picture 7" descr="center for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76475"/>
            <a:ext cx="3527425"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8065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The defining feature of dyslexia is reversing letters</a:t>
            </a:r>
            <a:endParaRPr lang="en-US" dirty="0"/>
          </a:p>
        </p:txBody>
      </p:sp>
      <p:sp>
        <p:nvSpPr>
          <p:cNvPr id="4" name="Title 1"/>
          <p:cNvSpPr txBox="1">
            <a:spLocks/>
          </p:cNvSpPr>
          <p:nvPr/>
        </p:nvSpPr>
        <p:spPr>
          <a:xfrm>
            <a:off x="609600" y="2024743"/>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Students learn best when teaching styles are matched to their learning styles </a:t>
            </a:r>
            <a:endParaRPr lang="en-US" dirty="0"/>
          </a:p>
        </p:txBody>
      </p:sp>
    </p:spTree>
    <p:extLst>
      <p:ext uri="{BB962C8B-B14F-4D97-AF65-F5344CB8AC3E}">
        <p14:creationId xmlns:p14="http://schemas.microsoft.com/office/powerpoint/2010/main" val="1442777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6323" name="Text Box 1029"/>
          <p:cNvSpPr txBox="1">
            <a:spLocks noChangeArrowheads="1"/>
          </p:cNvSpPr>
          <p:nvPr/>
        </p:nvSpPr>
        <p:spPr bwMode="auto">
          <a:xfrm>
            <a:off x="5003800" y="2273300"/>
            <a:ext cx="3889375" cy="1938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An operational definition of intelligence might be the </a:t>
            </a:r>
            <a:r>
              <a:rPr lang="en-US" sz="2400" dirty="0">
                <a:solidFill>
                  <a:srgbClr val="FFC000"/>
                </a:solidFill>
                <a:latin typeface="Arial" charset="0"/>
              </a:rPr>
              <a:t>number correct</a:t>
            </a:r>
            <a:r>
              <a:rPr lang="en-US" sz="2400" dirty="0">
                <a:solidFill>
                  <a:srgbClr val="EAEAEA"/>
                </a:solidFill>
                <a:latin typeface="Arial" charset="0"/>
              </a:rPr>
              <a:t> </a:t>
            </a:r>
            <a:r>
              <a:rPr lang="en-US" sz="2400" dirty="0">
                <a:solidFill>
                  <a:srgbClr val="000000"/>
                </a:solidFill>
                <a:latin typeface="Arial" charset="0"/>
              </a:rPr>
              <a:t>on tests of verbal, spatial, numerical, and reasoning abilities.</a:t>
            </a:r>
          </a:p>
        </p:txBody>
      </p:sp>
      <p:sp>
        <p:nvSpPr>
          <p:cNvPr id="7"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n-ea"/>
                <a:cs typeface="Arial" pitchFamily="34" charset="0"/>
              </a:rPr>
              <a:t>Establishing Operational Definitions</a:t>
            </a:r>
          </a:p>
          <a:p>
            <a:pPr algn="ctr" eaLnBrk="0" hangingPunct="0">
              <a:defRPr/>
            </a:pPr>
            <a:endParaRPr lang="en-US" sz="2800" b="1" kern="0" dirty="0">
              <a:solidFill>
                <a:srgbClr val="FFCC00"/>
              </a:solidFill>
              <a:latin typeface="Arial" pitchFamily="34" charset="0"/>
              <a:ea typeface="+mj-ea"/>
              <a:cs typeface="Arial" pitchFamily="34" charset="0"/>
            </a:endParaRPr>
          </a:p>
        </p:txBody>
      </p:sp>
      <p:pic>
        <p:nvPicPr>
          <p:cNvPr id="56325" name="Picture 7" descr="center for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76475"/>
            <a:ext cx="3527425"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3312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573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08113"/>
            <a:ext cx="4010025" cy="401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8" name="Text Box 1029"/>
          <p:cNvSpPr txBox="1">
            <a:spLocks noChangeArrowheads="1"/>
          </p:cNvSpPr>
          <p:nvPr/>
        </p:nvSpPr>
        <p:spPr bwMode="auto">
          <a:xfrm>
            <a:off x="5003800" y="1893888"/>
            <a:ext cx="3455988"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dirty="0">
                <a:solidFill>
                  <a:srgbClr val="FFC000"/>
                </a:solidFill>
                <a:latin typeface="Arial" charset="0"/>
              </a:rPr>
              <a:t>An Example:</a:t>
            </a:r>
            <a:r>
              <a:rPr lang="en-US" sz="2400" dirty="0">
                <a:solidFill>
                  <a:srgbClr val="EAEAEA"/>
                </a:solidFill>
                <a:latin typeface="Arial" charset="0"/>
              </a:rPr>
              <a:t> </a:t>
            </a:r>
            <a:r>
              <a:rPr lang="en-US" sz="2400" dirty="0">
                <a:solidFill>
                  <a:srgbClr val="000000"/>
                </a:solidFill>
                <a:latin typeface="Arial" charset="0"/>
              </a:rPr>
              <a:t>Does breastfeeding children have an impact on their intelligence later in life?</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spTree>
    <p:extLst>
      <p:ext uri="{BB962C8B-B14F-4D97-AF65-F5344CB8AC3E}">
        <p14:creationId xmlns:p14="http://schemas.microsoft.com/office/powerpoint/2010/main" val="4671491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8371"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The </a:t>
            </a:r>
            <a:r>
              <a:rPr lang="en-US" sz="2400" b="1" dirty="0">
                <a:solidFill>
                  <a:srgbClr val="000000"/>
                </a:solidFill>
                <a:latin typeface="Arial" charset="0"/>
              </a:rPr>
              <a:t>independent variable</a:t>
            </a:r>
            <a:r>
              <a:rPr lang="en-US" sz="2400" dirty="0">
                <a:solidFill>
                  <a:srgbClr val="000000"/>
                </a:solidFill>
                <a:latin typeface="Arial" charset="0"/>
              </a:rPr>
              <a:t> is whether mothers are assigned to an experimental condition in which their children breast feed, or to a control condition in which they feed their children formula.</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pic>
        <p:nvPicPr>
          <p:cNvPr id="583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7311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9395"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The </a:t>
            </a:r>
            <a:r>
              <a:rPr lang="en-US" sz="2400" b="1" dirty="0">
                <a:solidFill>
                  <a:srgbClr val="000000"/>
                </a:solidFill>
                <a:latin typeface="Arial" charset="0"/>
              </a:rPr>
              <a:t>dependent variable</a:t>
            </a:r>
            <a:r>
              <a:rPr lang="en-US" sz="2400" dirty="0">
                <a:solidFill>
                  <a:srgbClr val="000000"/>
                </a:solidFill>
                <a:latin typeface="Arial" charset="0"/>
              </a:rPr>
              <a:t> is the child’s score on an intelligence test at </a:t>
            </a:r>
            <a:r>
              <a:rPr lang="en-US" sz="2400">
                <a:solidFill>
                  <a:srgbClr val="000000"/>
                </a:solidFill>
                <a:latin typeface="Arial" charset="0"/>
              </a:rPr>
              <a:t>age </a:t>
            </a:r>
            <a:r>
              <a:rPr lang="en-US" sz="2400" smtClean="0">
                <a:solidFill>
                  <a:srgbClr val="000000"/>
                </a:solidFill>
                <a:latin typeface="Arial" charset="0"/>
              </a:rPr>
              <a:t>6. </a:t>
            </a:r>
            <a:r>
              <a:rPr lang="en-US" sz="2400" dirty="0">
                <a:solidFill>
                  <a:srgbClr val="000000"/>
                </a:solidFill>
                <a:latin typeface="Arial" charset="0"/>
              </a:rPr>
              <a:t>(This is the measureable aspect of psychological functioning that we think may be influenced by the independent variable.)</a:t>
            </a:r>
            <a:endParaRPr lang="en-US" sz="2400" i="1" dirty="0">
              <a:solidFill>
                <a:srgbClr val="000000"/>
              </a:solidFill>
              <a:latin typeface="Arial" charset="0"/>
            </a:endParaRP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Independent and Dependent Variables</a:t>
            </a:r>
          </a:p>
        </p:txBody>
      </p:sp>
      <p:pic>
        <p:nvPicPr>
          <p:cNvPr id="593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453625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0419"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b="1" dirty="0">
                <a:solidFill>
                  <a:srgbClr val="FFC000"/>
                </a:solidFill>
                <a:latin typeface="Arial" charset="0"/>
              </a:rPr>
              <a:t>Random assignment – </a:t>
            </a:r>
            <a:r>
              <a:rPr lang="en-US" sz="2400" dirty="0">
                <a:solidFill>
                  <a:srgbClr val="000000"/>
                </a:solidFill>
                <a:latin typeface="Arial" charset="0"/>
              </a:rPr>
              <a:t>assigning participants to experimental and control groups by chance, thus minimizing preexisting differences between the groups that could affect the dependent variable (e.g., SES).</a:t>
            </a:r>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FFCC00"/>
                </a:solidFill>
                <a:latin typeface="Arial" pitchFamily="34" charset="0"/>
                <a:ea typeface="+mj-ea"/>
                <a:cs typeface="Arial" pitchFamily="34" charset="0"/>
              </a:rPr>
              <a:t>Random Assignment</a:t>
            </a:r>
          </a:p>
        </p:txBody>
      </p:sp>
      <p:pic>
        <p:nvPicPr>
          <p:cNvPr id="604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84313"/>
            <a:ext cx="60960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903364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61443" name="Group 11"/>
          <p:cNvGrpSpPr>
            <a:grpSpLocks/>
          </p:cNvGrpSpPr>
          <p:nvPr/>
        </p:nvGrpSpPr>
        <p:grpSpPr bwMode="auto">
          <a:xfrm>
            <a:off x="3309938" y="1792288"/>
            <a:ext cx="2520950" cy="3240087"/>
            <a:chOff x="1475656" y="1772816"/>
            <a:chExt cx="2520280" cy="3240360"/>
          </a:xfrm>
        </p:grpSpPr>
        <p:grpSp>
          <p:nvGrpSpPr>
            <p:cNvPr id="61444" name="Group 10"/>
            <p:cNvGrpSpPr>
              <a:grpSpLocks/>
            </p:cNvGrpSpPr>
            <p:nvPr/>
          </p:nvGrpSpPr>
          <p:grpSpPr bwMode="auto">
            <a:xfrm>
              <a:off x="1575372" y="1970368"/>
              <a:ext cx="2331964" cy="2808312"/>
              <a:chOff x="1575372" y="1988840"/>
              <a:chExt cx="2331964" cy="2808312"/>
            </a:xfrm>
          </p:grpSpPr>
          <p:sp>
            <p:nvSpPr>
              <p:cNvPr id="61446" name="TextBox 5"/>
              <p:cNvSpPr txBox="1">
                <a:spLocks noChangeArrowheads="1"/>
              </p:cNvSpPr>
              <p:nvPr/>
            </p:nvSpPr>
            <p:spPr bwMode="auto">
              <a:xfrm>
                <a:off x="1798752" y="1988840"/>
                <a:ext cx="187220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Cause</a:t>
                </a:r>
              </a:p>
            </p:txBody>
          </p:sp>
          <p:sp>
            <p:nvSpPr>
              <p:cNvPr id="61447" name="TextBox 6"/>
              <p:cNvSpPr txBox="1">
                <a:spLocks noChangeArrowheads="1"/>
              </p:cNvSpPr>
              <p:nvPr/>
            </p:nvSpPr>
            <p:spPr bwMode="auto">
              <a:xfrm>
                <a:off x="1575372" y="4212377"/>
                <a:ext cx="23319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solidFill>
                      <a:srgbClr val="000000"/>
                    </a:solidFill>
                    <a:latin typeface="Arial" charset="0"/>
                    <a:cs typeface="Arial" charset="0"/>
                  </a:rPr>
                  <a:t>Effect</a:t>
                </a:r>
              </a:p>
            </p:txBody>
          </p:sp>
          <p:sp>
            <p:nvSpPr>
              <p:cNvPr id="11" name="Down Arrow 10"/>
              <p:cNvSpPr/>
              <p:nvPr/>
            </p:nvSpPr>
            <p:spPr>
              <a:xfrm>
                <a:off x="2377116" y="2770858"/>
                <a:ext cx="718946" cy="1224066"/>
              </a:xfrm>
              <a:prstGeom prst="downArrow">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Rectangle 7"/>
            <p:cNvSpPr/>
            <p:nvPr/>
          </p:nvSpPr>
          <p:spPr>
            <a:xfrm>
              <a:off x="1475656" y="1772816"/>
              <a:ext cx="2520280" cy="3240360"/>
            </a:xfrm>
            <a:prstGeom prst="rect">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6483108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2467" name="Text Box 1029"/>
          <p:cNvSpPr txBox="1">
            <a:spLocks noChangeArrowheads="1"/>
          </p:cNvSpPr>
          <p:nvPr/>
        </p:nvSpPr>
        <p:spPr bwMode="auto">
          <a:xfrm>
            <a:off x="5003800" y="1893888"/>
            <a:ext cx="3816350" cy="267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Sometimes it’s not possible to conduct an experiment. For example, it isn’t possible to assign a child to be male or female for the purpose of an experiment.</a:t>
            </a:r>
            <a:endParaRPr lang="en-US" sz="2400" i="1" dirty="0">
              <a:solidFill>
                <a:srgbClr val="000000"/>
              </a:solidFill>
              <a:latin typeface="Arial" charset="0"/>
            </a:endParaRPr>
          </a:p>
        </p:txBody>
      </p:sp>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836613"/>
            <a:ext cx="3384550"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708400"/>
            <a:ext cx="3384550" cy="2312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334820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3491" name="Text Box 1029"/>
          <p:cNvSpPr txBox="1">
            <a:spLocks noChangeArrowheads="1"/>
          </p:cNvSpPr>
          <p:nvPr/>
        </p:nvSpPr>
        <p:spPr bwMode="auto">
          <a:xfrm>
            <a:off x="5003800" y="1893888"/>
            <a:ext cx="3816350"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solidFill>
                  <a:srgbClr val="000000"/>
                </a:solidFill>
                <a:latin typeface="Arial" charset="0"/>
              </a:rPr>
              <a:t>Other times, it’s unethical to conduct an experiment.  For example, it would be unethical to assign people to be exposed to polluted air or non-polluted air for the purpose of seeing whether pollution has a negative effect on mental functioning. </a:t>
            </a:r>
            <a:endParaRPr lang="en-US" sz="2400" i="1" dirty="0">
              <a:solidFill>
                <a:srgbClr val="000000"/>
              </a:solidFill>
              <a:latin typeface="Arial" charset="0"/>
            </a:endParaRPr>
          </a:p>
        </p:txBody>
      </p:sp>
      <p:pic>
        <p:nvPicPr>
          <p:cNvPr id="63492" name="Picture 2" descr="http://4.bp.blogspot.com/--n0-Buu0aow/UGpuo7YF0wI/AAAAAAAAA44/C_bw40vRRGs/s1600/shanghai_sm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33600"/>
            <a:ext cx="4127500" cy="309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57551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4515" name="Text Box 4"/>
          <p:cNvSpPr txBox="1">
            <a:spLocks noChangeArrowheads="1"/>
          </p:cNvSpPr>
          <p:nvPr/>
        </p:nvSpPr>
        <p:spPr bwMode="auto">
          <a:xfrm>
            <a:off x="381000" y="457200"/>
            <a:ext cx="8077200" cy="5724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C000"/>
                </a:solidFill>
                <a:latin typeface="Arial" charset="0"/>
              </a:rPr>
              <a:t>Correlational Methods</a:t>
            </a:r>
          </a:p>
          <a:p>
            <a:pPr>
              <a:spcBef>
                <a:spcPct val="50000"/>
              </a:spcBef>
              <a:buFont typeface="Wingdings" charset="0"/>
              <a:buNone/>
            </a:pPr>
            <a:r>
              <a:rPr lang="en-US" dirty="0">
                <a:latin typeface="Arial" charset="0"/>
              </a:rPr>
              <a:t>		</a:t>
            </a:r>
            <a:r>
              <a:rPr lang="en-US" dirty="0">
                <a:solidFill>
                  <a:srgbClr val="000000"/>
                </a:solidFill>
                <a:latin typeface="Arial" charset="0"/>
              </a:rPr>
              <a:t>Purpose is to observe naturally 		occurring relationships between 		variables</a:t>
            </a:r>
            <a:endParaRPr lang="en-US" i="1" dirty="0">
              <a:solidFill>
                <a:srgbClr val="000000"/>
              </a:solidFill>
              <a:latin typeface="Arial" charset="0"/>
            </a:endParaRPr>
          </a:p>
          <a:p>
            <a:pPr>
              <a:spcBef>
                <a:spcPct val="50000"/>
              </a:spcBef>
              <a:buFont typeface="Wingdings" charset="0"/>
              <a:buNone/>
            </a:pPr>
            <a:r>
              <a:rPr lang="en-US"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167335217"/>
      </p:ext>
    </p:extLst>
  </p:cSld>
  <p:clrMapOvr>
    <a:masterClrMapping/>
  </p:clrMapOvr>
  <p:transition spd="slow">
    <p:dissolv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5539" name="Text Box 4"/>
          <p:cNvSpPr txBox="1">
            <a:spLocks noChangeArrowheads="1"/>
          </p:cNvSpPr>
          <p:nvPr/>
        </p:nvSpPr>
        <p:spPr bwMode="auto">
          <a:xfrm>
            <a:off x="381000" y="457200"/>
            <a:ext cx="8512175" cy="5632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endParaRPr lang="en-US" dirty="0" smtClean="0">
              <a:solidFill>
                <a:srgbClr val="FF0000"/>
              </a:solidFill>
              <a:latin typeface="Arial" charset="0"/>
            </a:endParaRPr>
          </a:p>
          <a:p>
            <a:pPr>
              <a:spcBef>
                <a:spcPct val="50000"/>
              </a:spcBef>
              <a:buFont typeface="Wingdings" charset="0"/>
              <a:buNone/>
            </a:pPr>
            <a:r>
              <a:rPr lang="en-US" dirty="0">
                <a:solidFill>
                  <a:srgbClr val="FF0000"/>
                </a:solidFill>
                <a:latin typeface="Arial" charset="0"/>
              </a:rPr>
              <a:t>	</a:t>
            </a:r>
            <a:r>
              <a:rPr lang="en-US" dirty="0">
                <a:solidFill>
                  <a:srgbClr val="FFC000"/>
                </a:solidFill>
                <a:latin typeface="Arial" charset="0"/>
              </a:rPr>
              <a:t>Correlational Methods</a:t>
            </a:r>
          </a:p>
          <a:p>
            <a:pPr>
              <a:spcBef>
                <a:spcPct val="50000"/>
              </a:spcBef>
              <a:buFont typeface="Wingdings" charset="0"/>
              <a:buNone/>
            </a:pPr>
            <a:r>
              <a:rPr lang="en-US" dirty="0">
                <a:latin typeface="Arial" charset="0"/>
              </a:rPr>
              <a:t>		</a:t>
            </a:r>
            <a:r>
              <a:rPr lang="en-US" dirty="0">
                <a:solidFill>
                  <a:srgbClr val="000000"/>
                </a:solidFill>
                <a:latin typeface="Arial" charset="0"/>
              </a:rPr>
              <a:t>Correlation coefficient – a statistical 		index (-1 to 1) of the relationship 			between two variables</a:t>
            </a:r>
            <a:endParaRPr lang="en-US" i="1" dirty="0">
              <a:solidFill>
                <a:srgbClr val="000000"/>
              </a:solidFill>
              <a:latin typeface="Arial" charset="0"/>
            </a:endParaRPr>
          </a:p>
          <a:p>
            <a:pPr>
              <a:spcBef>
                <a:spcPct val="50000"/>
              </a:spcBef>
              <a:buFont typeface="Wingdings" charset="0"/>
              <a:buNone/>
            </a:pPr>
            <a:r>
              <a:rPr lang="en-US" sz="2800" dirty="0">
                <a:solidFill>
                  <a:srgbClr val="000000"/>
                </a:solidFill>
                <a:latin typeface="Arial" charset="0"/>
              </a:rPr>
              <a:t>		</a:t>
            </a:r>
          </a:p>
          <a:p>
            <a:pPr>
              <a:spcBef>
                <a:spcPct val="50000"/>
              </a:spcBef>
              <a:buFont typeface="Wingdings" charset="0"/>
              <a:buNone/>
            </a:pPr>
            <a:r>
              <a:rPr lang="en-US" sz="2800" dirty="0">
                <a:solidFill>
                  <a:srgbClr val="FF0000"/>
                </a:solidFill>
                <a:latin typeface="Arial" charset="0"/>
              </a:rPr>
              <a:t>		</a:t>
            </a:r>
          </a:p>
          <a:p>
            <a:pPr>
              <a:spcBef>
                <a:spcPct val="50000"/>
              </a:spcBef>
              <a:buFont typeface="Wingdings" charset="0"/>
              <a:buNone/>
            </a:pPr>
            <a:r>
              <a:rPr lang="en-US" sz="2800" dirty="0">
                <a:latin typeface="Arial" charset="0"/>
              </a:rPr>
              <a:t>		</a:t>
            </a:r>
          </a:p>
          <a:p>
            <a:pPr>
              <a:spcBef>
                <a:spcPct val="50000"/>
              </a:spcBef>
              <a:buFont typeface="Wingdings" charset="0"/>
              <a:buNone/>
            </a:pPr>
            <a:r>
              <a:rPr lang="en-US" sz="2800" dirty="0">
                <a:latin typeface="Arial" charset="0"/>
              </a:rPr>
              <a:t>				</a:t>
            </a:r>
          </a:p>
        </p:txBody>
      </p:sp>
    </p:spTree>
    <p:extLst>
      <p:ext uri="{BB962C8B-B14F-4D97-AF65-F5344CB8AC3E}">
        <p14:creationId xmlns:p14="http://schemas.microsoft.com/office/powerpoint/2010/main" val="2597678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defRPr/>
            </a:pPr>
            <a:r>
              <a:rPr lang="en-US" sz="4000" dirty="0" smtClean="0">
                <a:cs typeface="+mj-cs"/>
              </a:rPr>
              <a:t>Isn’t Psychology just studying the obvious?</a:t>
            </a:r>
          </a:p>
        </p:txBody>
      </p:sp>
      <p:sp>
        <p:nvSpPr>
          <p:cNvPr id="25603" name="Rectangle 3"/>
          <p:cNvSpPr>
            <a:spLocks noGrp="1" noChangeArrowheads="1"/>
          </p:cNvSpPr>
          <p:nvPr>
            <p:ph idx="1"/>
          </p:nvPr>
        </p:nvSpPr>
        <p:spPr/>
        <p:txBody>
          <a:bodyPr/>
          <a:lstStyle/>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p:txBody>
      </p:sp>
      <p:pic>
        <p:nvPicPr>
          <p:cNvPr id="2" name="Picture 1" descr="journal_handwash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138" y="2133600"/>
            <a:ext cx="7535862" cy="142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p:nvSpPr>
        <p:spPr bwMode="auto">
          <a:xfrm>
            <a:off x="0" y="2154237"/>
            <a:ext cx="1524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b="1" dirty="0">
                <a:solidFill>
                  <a:srgbClr val="FF0000"/>
                </a:solidFill>
              </a:rPr>
              <a:t>In a Journal</a:t>
            </a:r>
            <a:r>
              <a:rPr lang="en-US" sz="1800" dirty="0"/>
              <a:t>:</a:t>
            </a:r>
          </a:p>
        </p:txBody>
      </p:sp>
      <p:sp>
        <p:nvSpPr>
          <p:cNvPr id="6" name="TextBox 5"/>
          <p:cNvSpPr txBox="1">
            <a:spLocks noChangeArrowheads="1"/>
          </p:cNvSpPr>
          <p:nvPr/>
        </p:nvSpPr>
        <p:spPr bwMode="auto">
          <a:xfrm>
            <a:off x="0" y="4275138"/>
            <a:ext cx="15240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b="1" dirty="0">
                <a:solidFill>
                  <a:srgbClr val="FF0000"/>
                </a:solidFill>
              </a:rPr>
              <a:t>In the news:</a:t>
            </a:r>
            <a:endParaRPr lang="en-US" sz="1800" dirty="0"/>
          </a:p>
        </p:txBody>
      </p:sp>
      <p:pic>
        <p:nvPicPr>
          <p:cNvPr id="8" name="Picture 7" descr="obvious_handwash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191000"/>
            <a:ext cx="6500813"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9994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7"/>
          <p:cNvSpPr txBox="1">
            <a:spLocks noChangeArrowheads="1"/>
          </p:cNvSpPr>
          <p:nvPr/>
        </p:nvSpPr>
        <p:spPr bwMode="auto">
          <a:xfrm>
            <a:off x="468313" y="4738688"/>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20000"/>
              </a:spcBef>
              <a:buFont typeface="Wingdings" charset="0"/>
              <a:buNone/>
            </a:pPr>
            <a:r>
              <a:rPr lang="en-US" sz="2400" dirty="0">
                <a:solidFill>
                  <a:srgbClr val="FFC000"/>
                </a:solidFill>
                <a:latin typeface="Arial" charset="0"/>
                <a:cs typeface="Arial" charset="0"/>
              </a:rPr>
              <a:t>Scatterplot –</a:t>
            </a:r>
            <a:r>
              <a:rPr lang="en-US" sz="2400" dirty="0">
                <a:solidFill>
                  <a:srgbClr val="EAEAEA"/>
                </a:solidFill>
                <a:latin typeface="Arial" charset="0"/>
                <a:cs typeface="Arial" charset="0"/>
              </a:rPr>
              <a:t> </a:t>
            </a:r>
            <a:r>
              <a:rPr lang="en-US" sz="2400" dirty="0">
                <a:solidFill>
                  <a:srgbClr val="000000"/>
                </a:solidFill>
                <a:latin typeface="Arial" charset="0"/>
                <a:cs typeface="Arial" charset="0"/>
              </a:rPr>
              <a:t>a graphed cluster of dots, each of which represents the values of two variables. The slope of the points suggests the direction of the relationship, while the amount of scatter suggests the strength of the relationship</a:t>
            </a:r>
            <a:r>
              <a:rPr lang="en-US" sz="2400" dirty="0">
                <a:solidFill>
                  <a:srgbClr val="EAEAEA"/>
                </a:solidFill>
                <a:latin typeface="Arial" charset="0"/>
                <a:cs typeface="Arial" charset="0"/>
              </a:rPr>
              <a:t>.</a:t>
            </a:r>
          </a:p>
        </p:txBody>
      </p:sp>
      <p:pic>
        <p:nvPicPr>
          <p:cNvPr id="66563"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2027238"/>
            <a:ext cx="8856662"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823275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4"/>
          <p:cNvSpPr txBox="1">
            <a:spLocks noChangeArrowheads="1"/>
          </p:cNvSpPr>
          <p:nvPr/>
        </p:nvSpPr>
        <p:spPr bwMode="auto">
          <a:xfrm>
            <a:off x="1960563" y="5332413"/>
            <a:ext cx="51847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Time Spent Studying</a:t>
            </a:r>
          </a:p>
        </p:txBody>
      </p:sp>
      <p:sp>
        <p:nvSpPr>
          <p:cNvPr id="67587" name="TextBox 5"/>
          <p:cNvSpPr txBox="1">
            <a:spLocks noChangeArrowheads="1"/>
          </p:cNvSpPr>
          <p:nvPr/>
        </p:nvSpPr>
        <p:spPr bwMode="auto">
          <a:xfrm rot="-5400000">
            <a:off x="-232568" y="3229769"/>
            <a:ext cx="35290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Test Score</a:t>
            </a:r>
          </a:p>
        </p:txBody>
      </p:sp>
      <p:pic>
        <p:nvPicPr>
          <p:cNvPr id="675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5" y="1736725"/>
            <a:ext cx="5205413" cy="338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866681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8611" name="Text Box 1029"/>
          <p:cNvSpPr txBox="1">
            <a:spLocks noChangeArrowheads="1"/>
          </p:cNvSpPr>
          <p:nvPr/>
        </p:nvSpPr>
        <p:spPr bwMode="auto">
          <a:xfrm>
            <a:off x="5003800" y="2170113"/>
            <a:ext cx="3671888"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solidFill>
                  <a:srgbClr val="000000"/>
                </a:solidFill>
                <a:latin typeface="Arial" charset="0"/>
                <a:cs typeface="Arial" charset="0"/>
              </a:rPr>
              <a:t>We might theorize that the cause of depression is low self-esteem—one’s feelings of self-worth. </a:t>
            </a:r>
          </a:p>
        </p:txBody>
      </p:sp>
      <p:pic>
        <p:nvPicPr>
          <p:cNvPr id="68612" name="Picture 6" descr="MyersPsy8e_16UN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700213"/>
            <a:ext cx="2600325"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615267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9635" name="Text Box 1029"/>
          <p:cNvSpPr txBox="1">
            <a:spLocks noChangeArrowheads="1"/>
          </p:cNvSpPr>
          <p:nvPr/>
        </p:nvSpPr>
        <p:spPr bwMode="auto">
          <a:xfrm>
            <a:off x="5003800" y="2165350"/>
            <a:ext cx="3671888"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solidFill>
                  <a:srgbClr val="000000"/>
                </a:solidFill>
                <a:latin typeface="Arial" charset="0"/>
                <a:cs typeface="Arial" charset="0"/>
              </a:rPr>
              <a:t>We might </a:t>
            </a:r>
            <a:r>
              <a:rPr lang="en-US" sz="2400" dirty="0">
                <a:solidFill>
                  <a:schemeClr val="bg2"/>
                </a:solidFill>
                <a:latin typeface="Arial" charset="0"/>
                <a:cs typeface="Arial" charset="0"/>
              </a:rPr>
              <a:t>hypothesize </a:t>
            </a:r>
            <a:r>
              <a:rPr lang="en-US" sz="2400" dirty="0">
                <a:solidFill>
                  <a:srgbClr val="000000"/>
                </a:solidFill>
                <a:latin typeface="Arial" charset="0"/>
                <a:cs typeface="Arial" charset="0"/>
              </a:rPr>
              <a:t>that depression and self-esteem will correlate negatively.</a:t>
            </a:r>
          </a:p>
        </p:txBody>
      </p:sp>
      <p:pic>
        <p:nvPicPr>
          <p:cNvPr id="69636" name="Picture 6" descr="MyersPsy8e_16UN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700213"/>
            <a:ext cx="2600325"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12644525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70659" name="Text Box 1029"/>
          <p:cNvSpPr txBox="1">
            <a:spLocks noChangeArrowheads="1"/>
          </p:cNvSpPr>
          <p:nvPr/>
        </p:nvSpPr>
        <p:spPr bwMode="auto">
          <a:xfrm>
            <a:off x="5003800" y="2163763"/>
            <a:ext cx="3671888"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dirty="0">
                <a:solidFill>
                  <a:srgbClr val="000000"/>
                </a:solidFill>
                <a:latin typeface="Arial" charset="0"/>
                <a:cs typeface="Arial" charset="0"/>
              </a:rPr>
              <a:t>We might </a:t>
            </a:r>
            <a:r>
              <a:rPr lang="en-US" sz="2400" dirty="0">
                <a:solidFill>
                  <a:schemeClr val="bg2"/>
                </a:solidFill>
                <a:latin typeface="Arial" charset="0"/>
                <a:cs typeface="Arial" charset="0"/>
              </a:rPr>
              <a:t>test</a:t>
            </a:r>
            <a:r>
              <a:rPr lang="en-US" sz="2400" dirty="0">
                <a:solidFill>
                  <a:srgbClr val="000000"/>
                </a:solidFill>
                <a:latin typeface="Arial" charset="0"/>
                <a:cs typeface="Arial" charset="0"/>
              </a:rPr>
              <a:t> this hypothesis by seeing if people who receive a low score for self-esteem tend to receive a high score for depression.</a:t>
            </a:r>
          </a:p>
        </p:txBody>
      </p:sp>
      <p:pic>
        <p:nvPicPr>
          <p:cNvPr id="70660" name="Picture 6" descr="MyersPsy8e_16UN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700213"/>
            <a:ext cx="2600325" cy="381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42501042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43088"/>
            <a:ext cx="4810125" cy="31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5" name="TextBox 6"/>
          <p:cNvSpPr txBox="1">
            <a:spLocks noChangeArrowheads="1"/>
          </p:cNvSpPr>
          <p:nvPr/>
        </p:nvSpPr>
        <p:spPr bwMode="auto">
          <a:xfrm>
            <a:off x="1960563" y="5445125"/>
            <a:ext cx="51847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Self Esteem</a:t>
            </a:r>
          </a:p>
        </p:txBody>
      </p:sp>
      <p:sp>
        <p:nvSpPr>
          <p:cNvPr id="71686" name="TextBox 7"/>
          <p:cNvSpPr txBox="1">
            <a:spLocks noChangeArrowheads="1"/>
          </p:cNvSpPr>
          <p:nvPr/>
        </p:nvSpPr>
        <p:spPr bwMode="auto">
          <a:xfrm rot="-5400000">
            <a:off x="-377031" y="3229769"/>
            <a:ext cx="35290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sz="2000" b="1" dirty="0">
                <a:solidFill>
                  <a:srgbClr val="000000"/>
                </a:solidFill>
                <a:latin typeface="Arial" charset="0"/>
                <a:cs typeface="Arial" charset="0"/>
              </a:rPr>
              <a:t>Depression</a:t>
            </a:r>
          </a:p>
        </p:txBody>
      </p:sp>
      <p:sp>
        <p:nvSpPr>
          <p:cNvPr id="71687" name="TextBox 10"/>
          <p:cNvSpPr txBox="1">
            <a:spLocks noChangeArrowheads="1"/>
          </p:cNvSpPr>
          <p:nvPr/>
        </p:nvSpPr>
        <p:spPr bwMode="auto">
          <a:xfrm>
            <a:off x="2124075" y="5084763"/>
            <a:ext cx="51847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1600" dirty="0">
                <a:solidFill>
                  <a:srgbClr val="000000"/>
                </a:solidFill>
                <a:latin typeface="Arial" charset="0"/>
                <a:cs typeface="Arial" charset="0"/>
              </a:rPr>
              <a:t>0           5          10          15           20          25	30</a:t>
            </a:r>
          </a:p>
        </p:txBody>
      </p:sp>
      <p:sp>
        <p:nvSpPr>
          <p:cNvPr id="71688" name="TextBox 11"/>
          <p:cNvSpPr txBox="1">
            <a:spLocks noChangeArrowheads="1"/>
          </p:cNvSpPr>
          <p:nvPr/>
        </p:nvSpPr>
        <p:spPr bwMode="auto">
          <a:xfrm>
            <a:off x="1654175" y="1741488"/>
            <a:ext cx="504825"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1600" dirty="0">
                <a:solidFill>
                  <a:srgbClr val="000000"/>
                </a:solidFill>
                <a:latin typeface="Arial" charset="0"/>
                <a:cs typeface="Arial" charset="0"/>
              </a:rPr>
              <a:t>30</a:t>
            </a:r>
          </a:p>
          <a:p>
            <a:endParaRPr lang="en-US" sz="2000" dirty="0">
              <a:solidFill>
                <a:srgbClr val="000000"/>
              </a:solidFill>
              <a:latin typeface="Arial" charset="0"/>
              <a:cs typeface="Arial" charset="0"/>
            </a:endParaRPr>
          </a:p>
          <a:p>
            <a:r>
              <a:rPr lang="en-US" sz="1600" dirty="0">
                <a:solidFill>
                  <a:srgbClr val="000000"/>
                </a:solidFill>
                <a:latin typeface="Arial" charset="0"/>
                <a:cs typeface="Arial" charset="0"/>
              </a:rPr>
              <a:t>25</a:t>
            </a:r>
          </a:p>
          <a:p>
            <a:endParaRPr lang="en-US" sz="2000" dirty="0">
              <a:solidFill>
                <a:srgbClr val="000000"/>
              </a:solidFill>
              <a:latin typeface="Arial" charset="0"/>
              <a:cs typeface="Arial" charset="0"/>
            </a:endParaRPr>
          </a:p>
          <a:p>
            <a:r>
              <a:rPr lang="en-US" sz="1600" dirty="0">
                <a:solidFill>
                  <a:srgbClr val="000000"/>
                </a:solidFill>
                <a:latin typeface="Arial" charset="0"/>
                <a:cs typeface="Arial" charset="0"/>
              </a:rPr>
              <a:t>20</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15</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10</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  5</a:t>
            </a:r>
          </a:p>
          <a:p>
            <a:endParaRPr lang="en-US" sz="1600" dirty="0">
              <a:solidFill>
                <a:srgbClr val="000000"/>
              </a:solidFill>
              <a:latin typeface="Arial" charset="0"/>
              <a:cs typeface="Arial" charset="0"/>
            </a:endParaRPr>
          </a:p>
          <a:p>
            <a:r>
              <a:rPr lang="en-US" sz="1600" dirty="0">
                <a:solidFill>
                  <a:srgbClr val="000000"/>
                </a:solidFill>
                <a:latin typeface="Arial" charset="0"/>
                <a:cs typeface="Arial" charset="0"/>
              </a:rPr>
              <a:t>  0</a:t>
            </a:r>
          </a:p>
        </p:txBody>
      </p:sp>
    </p:spTree>
    <p:extLst>
      <p:ext uri="{BB962C8B-B14F-4D97-AF65-F5344CB8AC3E}">
        <p14:creationId xmlns:p14="http://schemas.microsoft.com/office/powerpoint/2010/main" val="3224409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2707"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2"/>
          <p:cNvSpPr/>
          <p:nvPr/>
        </p:nvSpPr>
        <p:spPr>
          <a:xfrm>
            <a:off x="1331913" y="2781300"/>
            <a:ext cx="6480175" cy="338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37952741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3731"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2" name="Text Box 5"/>
          <p:cNvSpPr txBox="1">
            <a:spLocks noChangeArrowheads="1"/>
          </p:cNvSpPr>
          <p:nvPr/>
        </p:nvSpPr>
        <p:spPr bwMode="auto">
          <a:xfrm>
            <a:off x="1524000" y="1219200"/>
            <a:ext cx="6096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2400">
                <a:latin typeface="Arial" charset="0"/>
                <a:cs typeface="Arial" charset="0"/>
              </a:rPr>
              <a:t>Correlation does </a:t>
            </a:r>
            <a:r>
              <a:rPr lang="en-US" sz="2400" u="sng">
                <a:latin typeface="Arial" charset="0"/>
                <a:cs typeface="Arial" charset="0"/>
              </a:rPr>
              <a:t>not</a:t>
            </a:r>
            <a:r>
              <a:rPr lang="en-US" sz="2400">
                <a:latin typeface="Arial" charset="0"/>
                <a:cs typeface="Arial" charset="0"/>
              </a:rPr>
              <a:t> mean causation!</a:t>
            </a:r>
          </a:p>
        </p:txBody>
      </p:sp>
      <p:sp>
        <p:nvSpPr>
          <p:cNvPr id="7" name="Rectangle 6"/>
          <p:cNvSpPr/>
          <p:nvPr/>
        </p:nvSpPr>
        <p:spPr>
          <a:xfrm>
            <a:off x="1258888" y="4365625"/>
            <a:ext cx="6481762" cy="1800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14286046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4335463" y="405130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eaLnBrk="0" hangingPunct="0"/>
            <a:r>
              <a:rPr lang="en-US" sz="2000" b="1">
                <a:latin typeface="Arial" charset="0"/>
              </a:rPr>
              <a:t>or</a:t>
            </a:r>
            <a:endParaRPr lang="en-US" sz="2400" b="1">
              <a:latin typeface="Arial" charset="0"/>
            </a:endParaRPr>
          </a:p>
        </p:txBody>
      </p:sp>
      <p:pic>
        <p:nvPicPr>
          <p:cNvPr id="74755" name="Picture 4" descr="12673_MyersPsy8e_fig"/>
          <p:cNvPicPr>
            <a:picLocks noChangeAspect="1" noChangeArrowheads="1"/>
          </p:cNvPicPr>
          <p:nvPr/>
        </p:nvPicPr>
        <p:blipFill>
          <a:blip r:embed="rId3">
            <a:extLst>
              <a:ext uri="{28A0092B-C50C-407E-A947-70E740481C1C}">
                <a14:useLocalDpi xmlns:a14="http://schemas.microsoft.com/office/drawing/2010/main" val="0"/>
              </a:ext>
            </a:extLst>
          </a:blip>
          <a:srcRect l="1564" t="1517" r="1146" b="1453"/>
          <a:stretch>
            <a:fillRect/>
          </a:stretch>
        </p:blipFill>
        <p:spPr bwMode="auto">
          <a:xfrm>
            <a:off x="1219200" y="1752600"/>
            <a:ext cx="66913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txBox="1">
            <a:spLocks noChangeArrowheads="1"/>
          </p:cNvSpPr>
          <p:nvPr/>
        </p:nvSpPr>
        <p:spPr>
          <a:xfrm>
            <a:off x="681038" y="568325"/>
            <a:ext cx="7772400" cy="1143000"/>
          </a:xfrm>
          <a:prstGeom prst="rect">
            <a:avLst/>
          </a:prstGeom>
        </p:spPr>
        <p:txBody>
          <a:bodyPr/>
          <a:lstStyle/>
          <a:p>
            <a:pPr algn="ctr" eaLnBrk="0" hangingPunct="0">
              <a:defRPr/>
            </a:pPr>
            <a:r>
              <a:rPr lang="en-US" sz="2800" b="1" kern="0" dirty="0">
                <a:solidFill>
                  <a:srgbClr val="000000"/>
                </a:solidFill>
                <a:latin typeface="Arial" pitchFamily="34" charset="0"/>
                <a:ea typeface="+mj-ea"/>
                <a:cs typeface="Arial" pitchFamily="34" charset="0"/>
              </a:rPr>
              <a:t>Correlation and Causation</a:t>
            </a:r>
          </a:p>
        </p:txBody>
      </p:sp>
    </p:spTree>
    <p:extLst>
      <p:ext uri="{BB962C8B-B14F-4D97-AF65-F5344CB8AC3E}">
        <p14:creationId xmlns:p14="http://schemas.microsoft.com/office/powerpoint/2010/main" val="3900287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chemeClr val="bg1"/>
                </a:solidFill>
                <a:latin typeface="Arial" panose="020B0604020202020204" pitchFamily="34" charset="0"/>
                <a:ea typeface="+mj-ea"/>
                <a:cs typeface="Arial" panose="020B0604020202020204" pitchFamily="34" charset="0"/>
              </a:rPr>
              <a:t>Testing Hypotheses: </a:t>
            </a:r>
            <a:br>
              <a:rPr lang="en-US" dirty="0" smtClean="0">
                <a:solidFill>
                  <a:schemeClr val="bg1"/>
                </a:solidFill>
                <a:latin typeface="Arial" panose="020B0604020202020204" pitchFamily="34" charset="0"/>
                <a:ea typeface="+mj-ea"/>
                <a:cs typeface="Arial" panose="020B0604020202020204" pitchFamily="34" charset="0"/>
              </a:rPr>
            </a:br>
            <a:r>
              <a:rPr lang="en-US" dirty="0" smtClean="0">
                <a:solidFill>
                  <a:schemeClr val="bg1"/>
                </a:solidFill>
                <a:latin typeface="Arial" panose="020B0604020202020204" pitchFamily="34" charset="0"/>
                <a:ea typeface="+mj-ea"/>
                <a:cs typeface="Arial" panose="020B0604020202020204" pitchFamily="34" charset="0"/>
              </a:rPr>
              <a:t>Correlational Methods</a:t>
            </a:r>
            <a:endParaRPr lang="en-US" dirty="0">
              <a:solidFill>
                <a:schemeClr val="bg1"/>
              </a:solidFill>
              <a:latin typeface="Arial" panose="020B0604020202020204" pitchFamily="34" charset="0"/>
              <a:ea typeface="+mj-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FontTx/>
              <a:buNone/>
              <a:defRPr/>
            </a:pPr>
            <a:r>
              <a:rPr lang="en-US" dirty="0" smtClean="0">
                <a:solidFill>
                  <a:schemeClr val="bg1"/>
                </a:solidFill>
                <a:latin typeface="Arial" panose="020B0604020202020204" pitchFamily="34" charset="0"/>
                <a:ea typeface="+mn-ea"/>
                <a:cs typeface="Arial" panose="020B0604020202020204" pitchFamily="34" charset="0"/>
              </a:rPr>
              <a:t>In the media:</a:t>
            </a:r>
          </a:p>
          <a:p>
            <a:pPr>
              <a:defRPr/>
            </a:pPr>
            <a:r>
              <a:rPr lang="en-US" dirty="0" smtClean="0">
                <a:latin typeface="Arial" panose="020B0604020202020204" pitchFamily="34" charset="0"/>
                <a:ea typeface="+mn-ea"/>
                <a:cs typeface="Arial" panose="020B0604020202020204" pitchFamily="34" charset="0"/>
              </a:rPr>
              <a:t>Keeping a food diary doubles diet weight loss</a:t>
            </a:r>
            <a:endParaRPr lang="en-US" dirty="0">
              <a:latin typeface="Arial" panose="020B0604020202020204" pitchFamily="34" charset="0"/>
              <a:ea typeface="+mn-ea"/>
              <a:cs typeface="Arial" panose="020B0604020202020204" pitchFamily="34" charset="0"/>
            </a:endParaRPr>
          </a:p>
          <a:p>
            <a:pPr>
              <a:defRPr/>
            </a:pPr>
            <a:r>
              <a:rPr lang="en-US" dirty="0" smtClean="0">
                <a:latin typeface="Arial" panose="020B0604020202020204" pitchFamily="34" charset="0"/>
                <a:ea typeface="+mn-ea"/>
                <a:cs typeface="Arial" panose="020B0604020202020204" pitchFamily="34" charset="0"/>
              </a:rPr>
              <a:t>Teen </a:t>
            </a:r>
            <a:r>
              <a:rPr lang="en-US" dirty="0">
                <a:latin typeface="Arial" panose="020B0604020202020204" pitchFamily="34" charset="0"/>
                <a:ea typeface="+mn-ea"/>
                <a:cs typeface="Arial" panose="020B0604020202020204" pitchFamily="34" charset="0"/>
              </a:rPr>
              <a:t>use of pot can lead to dependency, mental illness </a:t>
            </a:r>
            <a:endParaRPr lang="en-US" dirty="0" smtClean="0">
              <a:latin typeface="Arial" panose="020B0604020202020204" pitchFamily="34" charset="0"/>
              <a:ea typeface="+mn-ea"/>
              <a:cs typeface="Arial" panose="020B0604020202020204" pitchFamily="34" charset="0"/>
            </a:endParaRPr>
          </a:p>
          <a:p>
            <a:pPr>
              <a:defRPr/>
            </a:pPr>
            <a:r>
              <a:rPr lang="en-US" dirty="0" smtClean="0">
                <a:latin typeface="Arial" panose="020B0604020202020204" pitchFamily="34" charset="0"/>
                <a:ea typeface="+mn-ea"/>
                <a:cs typeface="Arial" panose="020B0604020202020204" pitchFamily="34" charset="0"/>
              </a:rPr>
              <a:t>Church attendance boosts immunity</a:t>
            </a:r>
          </a:p>
          <a:p>
            <a:pPr>
              <a:defRPr/>
            </a:pPr>
            <a:r>
              <a:rPr lang="en-US" dirty="0" smtClean="0">
                <a:latin typeface="Arial" panose="020B0604020202020204" pitchFamily="34" charset="0"/>
                <a:ea typeface="+mn-ea"/>
                <a:cs typeface="Arial" panose="020B0604020202020204" pitchFamily="34" charset="0"/>
              </a:rPr>
              <a:t>Ice cream leads to murder </a:t>
            </a:r>
          </a:p>
        </p:txBody>
      </p:sp>
    </p:spTree>
    <p:extLst>
      <p:ext uri="{BB962C8B-B14F-4D97-AF65-F5344CB8AC3E}">
        <p14:creationId xmlns:p14="http://schemas.microsoft.com/office/powerpoint/2010/main" val="3593374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defRPr/>
            </a:pPr>
            <a:r>
              <a:rPr lang="en-US" sz="4000" dirty="0" smtClean="0">
                <a:solidFill>
                  <a:srgbClr val="000000"/>
                </a:solidFill>
                <a:cs typeface="+mj-cs"/>
              </a:rPr>
              <a:t>Isn’t Psychology just studying the obvious?</a:t>
            </a:r>
          </a:p>
        </p:txBody>
      </p:sp>
      <p:sp>
        <p:nvSpPr>
          <p:cNvPr id="25603" name="Rectangle 3"/>
          <p:cNvSpPr>
            <a:spLocks noGrp="1" noChangeArrowheads="1"/>
          </p:cNvSpPr>
          <p:nvPr>
            <p:ph idx="1"/>
          </p:nvPr>
        </p:nvSpPr>
        <p:spPr/>
        <p:txBody>
          <a:bodyPr/>
          <a:lstStyle/>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a:p>
            <a:pPr marL="0" indent="0" eaLnBrk="1" hangingPunct="1">
              <a:buFont typeface="Wingdings" charset="0"/>
              <a:buNone/>
              <a:defRPr/>
            </a:pPr>
            <a:endParaRPr lang="en-US" sz="2400" dirty="0">
              <a:cs typeface="+mn-cs"/>
            </a:endParaRPr>
          </a:p>
          <a:p>
            <a:pPr marL="0" indent="0" eaLnBrk="1" hangingPunct="1">
              <a:buFont typeface="Wingdings" charset="0"/>
              <a:buNone/>
              <a:defRPr/>
            </a:pPr>
            <a:endParaRPr lang="en-US" sz="2400" dirty="0" smtClean="0">
              <a:cs typeface="+mn-cs"/>
            </a:endParaRPr>
          </a:p>
        </p:txBody>
      </p:sp>
      <p:sp>
        <p:nvSpPr>
          <p:cNvPr id="3" name="TextBox 2"/>
          <p:cNvSpPr txBox="1">
            <a:spLocks noChangeArrowheads="1"/>
          </p:cNvSpPr>
          <p:nvPr/>
        </p:nvSpPr>
        <p:spPr bwMode="auto">
          <a:xfrm>
            <a:off x="0" y="2667000"/>
            <a:ext cx="1524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b="1" dirty="0">
                <a:solidFill>
                  <a:srgbClr val="FF0000"/>
                </a:solidFill>
              </a:rPr>
              <a:t>In a Journal</a:t>
            </a:r>
            <a:r>
              <a:rPr lang="en-US" sz="1800" dirty="0"/>
              <a:t>:</a:t>
            </a:r>
          </a:p>
        </p:txBody>
      </p:sp>
      <p:pic>
        <p:nvPicPr>
          <p:cNvPr id="4" name="Picture 3" descr="journal_swear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5725" y="2571750"/>
            <a:ext cx="7758113"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noChangeArrowheads="1"/>
          </p:cNvSpPr>
          <p:nvPr/>
        </p:nvSpPr>
        <p:spPr bwMode="auto">
          <a:xfrm>
            <a:off x="609600" y="5867400"/>
            <a:ext cx="7696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buFont typeface="Wingdings" charset="0"/>
              <a:buChar char="§"/>
            </a:pPr>
            <a:r>
              <a:rPr lang="en-US" dirty="0">
                <a:solidFill>
                  <a:srgbClr val="0000FF"/>
                </a:solidFill>
              </a:rPr>
              <a:t>Relying on intuition can lead to bias and errors</a:t>
            </a:r>
          </a:p>
        </p:txBody>
      </p:sp>
    </p:spTree>
    <p:extLst>
      <p:ext uri="{BB962C8B-B14F-4D97-AF65-F5344CB8AC3E}">
        <p14:creationId xmlns:p14="http://schemas.microsoft.com/office/powerpoint/2010/main" val="17516365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5715000" y="5943600"/>
            <a:ext cx="2514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76803" name="Picture 5" descr="12673_MyersPsy8e_Table_1"/>
          <p:cNvPicPr>
            <a:picLocks noChangeAspect="1" noChangeArrowheads="1"/>
          </p:cNvPicPr>
          <p:nvPr/>
        </p:nvPicPr>
        <p:blipFill>
          <a:blip r:embed="rId3">
            <a:extLst>
              <a:ext uri="{28A0092B-C50C-407E-A947-70E740481C1C}">
                <a14:useLocalDpi xmlns:a14="http://schemas.microsoft.com/office/drawing/2010/main" val="0"/>
              </a:ext>
            </a:extLst>
          </a:blip>
          <a:srcRect t="8601"/>
          <a:stretch>
            <a:fillRect/>
          </a:stretch>
        </p:blipFill>
        <p:spPr bwMode="auto">
          <a:xfrm>
            <a:off x="523875" y="1878013"/>
            <a:ext cx="8097838" cy="310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8850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000000"/>
                </a:solidFill>
              </a:rPr>
              <a:t>Hindsight Bias</a:t>
            </a:r>
            <a:endParaRPr lang="en-US" dirty="0">
              <a:solidFill>
                <a:srgbClr val="000000"/>
              </a:solidFill>
            </a:endParaRPr>
          </a:p>
        </p:txBody>
      </p:sp>
      <p:sp>
        <p:nvSpPr>
          <p:cNvPr id="3" name="Content Placeholder 2"/>
          <p:cNvSpPr>
            <a:spLocks noGrp="1"/>
          </p:cNvSpPr>
          <p:nvPr>
            <p:ph idx="1"/>
          </p:nvPr>
        </p:nvSpPr>
        <p:spPr/>
        <p:txBody>
          <a:bodyPr/>
          <a:lstStyle/>
          <a:p>
            <a:pPr>
              <a:defRPr/>
            </a:pPr>
            <a:r>
              <a:rPr lang="en-US" dirty="0" smtClean="0"/>
              <a:t>Belief that an outcome was foreseeable (after it has occurred)</a:t>
            </a:r>
          </a:p>
          <a:p>
            <a:pPr lvl="1">
              <a:defRPr/>
            </a:pPr>
            <a:r>
              <a:rPr lang="en-US" dirty="0" smtClean="0"/>
              <a:t>“Knew it all along” effect</a:t>
            </a:r>
          </a:p>
          <a:p>
            <a:pPr lvl="1">
              <a:defRPr/>
            </a:pPr>
            <a:endParaRPr lang="en-US" dirty="0" smtClean="0"/>
          </a:p>
          <a:p>
            <a:pPr>
              <a:defRPr/>
            </a:pPr>
            <a:r>
              <a:rPr lang="en-US" dirty="0" smtClean="0"/>
              <a:t>Findings seem obvious once we know them, were once controversial</a:t>
            </a:r>
          </a:p>
          <a:p>
            <a:pPr>
              <a:defRPr/>
            </a:pPr>
            <a:endParaRPr lang="en-US" dirty="0" smtClean="0"/>
          </a:p>
          <a:p>
            <a:pPr>
              <a:defRPr/>
            </a:pPr>
            <a:r>
              <a:rPr lang="en-US" dirty="0" smtClean="0"/>
              <a:t>Why call it a bias?</a:t>
            </a:r>
          </a:p>
          <a:p>
            <a:pPr lvl="1">
              <a:lnSpc>
                <a:spcPts val="2400"/>
              </a:lnSpc>
              <a:spcBef>
                <a:spcPct val="0"/>
              </a:spcBef>
              <a:spcAft>
                <a:spcPts val="600"/>
              </a:spcAft>
              <a:buFont typeface="Arial"/>
              <a:buChar char="•"/>
            </a:pPr>
            <a:r>
              <a:rPr lang="en-US" dirty="0">
                <a:cs typeface="Arial"/>
              </a:rPr>
              <a:t>The mind builds its current wisdom around what we have already been told. We are </a:t>
            </a:r>
            <a:r>
              <a:rPr lang="ja-JP" altLang="en-US" dirty="0">
                <a:cs typeface="Arial"/>
              </a:rPr>
              <a:t>“</a:t>
            </a:r>
            <a:r>
              <a:rPr lang="en-US" dirty="0">
                <a:cs typeface="Arial"/>
              </a:rPr>
              <a:t>biased</a:t>
            </a:r>
            <a:r>
              <a:rPr lang="ja-JP" altLang="en-US" dirty="0">
                <a:cs typeface="Arial"/>
              </a:rPr>
              <a:t>”</a:t>
            </a:r>
            <a:r>
              <a:rPr lang="en-US" dirty="0">
                <a:cs typeface="Arial"/>
              </a:rPr>
              <a:t> in favor of old information</a:t>
            </a:r>
            <a:r>
              <a:rPr lang="en-US" dirty="0" smtClean="0">
                <a:cs typeface="Arial"/>
              </a:rPr>
              <a:t>.</a:t>
            </a:r>
          </a:p>
          <a:p>
            <a:pPr marL="274320" lvl="1" indent="0">
              <a:lnSpc>
                <a:spcPts val="2400"/>
              </a:lnSpc>
              <a:spcBef>
                <a:spcPct val="0"/>
              </a:spcBef>
              <a:spcAft>
                <a:spcPts val="600"/>
              </a:spcAft>
              <a:buNone/>
            </a:pPr>
            <a:endParaRPr lang="en-US" dirty="0">
              <a:cs typeface="Arial"/>
            </a:endParaRPr>
          </a:p>
          <a:p>
            <a:pPr marL="274320" lvl="1" indent="0">
              <a:lnSpc>
                <a:spcPts val="2400"/>
              </a:lnSpc>
              <a:spcBef>
                <a:spcPct val="0"/>
              </a:spcBef>
              <a:spcAft>
                <a:spcPts val="600"/>
              </a:spcAft>
              <a:buNone/>
            </a:pPr>
            <a:r>
              <a:rPr lang="en-US" dirty="0" smtClean="0">
                <a:cs typeface="Arial"/>
              </a:rPr>
              <a:t>Example – “Cigarettes cause cancer”</a:t>
            </a:r>
            <a:endParaRPr lang="en-US" dirty="0">
              <a:cs typeface="Arial"/>
            </a:endParaRPr>
          </a:p>
          <a:p>
            <a:pPr marL="0" indent="0">
              <a:lnSpc>
                <a:spcPts val="2400"/>
              </a:lnSpc>
              <a:spcBef>
                <a:spcPct val="0"/>
              </a:spcBef>
              <a:spcAft>
                <a:spcPts val="600"/>
              </a:spcAft>
              <a:buNone/>
            </a:pPr>
            <a:endParaRPr lang="en-US" dirty="0">
              <a:cs typeface="Arial"/>
            </a:endParaRPr>
          </a:p>
          <a:p>
            <a:pPr lvl="1">
              <a:defRPr/>
            </a:pPr>
            <a:endParaRPr lang="en-US" dirty="0"/>
          </a:p>
          <a:p>
            <a:pPr lvl="1">
              <a:defRPr/>
            </a:pPr>
            <a:endParaRPr lang="en-US" dirty="0" smtClean="0"/>
          </a:p>
        </p:txBody>
      </p:sp>
    </p:spTree>
    <p:extLst>
      <p:ext uri="{BB962C8B-B14F-4D97-AF65-F5344CB8AC3E}">
        <p14:creationId xmlns:p14="http://schemas.microsoft.com/office/powerpoint/2010/main" val="150813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457200" y="533400"/>
            <a:ext cx="594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endParaRPr lang="en-US" sz="2400"/>
          </a:p>
        </p:txBody>
      </p:sp>
      <p:sp>
        <p:nvSpPr>
          <p:cNvPr id="10243" name="Text Box 5"/>
          <p:cNvSpPr txBox="1">
            <a:spLocks noChangeArrowheads="1"/>
          </p:cNvSpPr>
          <p:nvPr/>
        </p:nvSpPr>
        <p:spPr bwMode="auto">
          <a:xfrm>
            <a:off x="2362200" y="4495800"/>
            <a:ext cx="2057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endParaRPr lang="en-US" sz="2400"/>
          </a:p>
        </p:txBody>
      </p:sp>
      <p:sp>
        <p:nvSpPr>
          <p:cNvPr id="10244" name="TextBox 7"/>
          <p:cNvSpPr txBox="1">
            <a:spLocks noChangeArrowheads="1"/>
          </p:cNvSpPr>
          <p:nvPr/>
        </p:nvSpPr>
        <p:spPr bwMode="auto">
          <a:xfrm>
            <a:off x="468313" y="645662"/>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b="1" dirty="0">
                <a:latin typeface="Arial" charset="0"/>
                <a:cs typeface="Arial" charset="0"/>
              </a:rPr>
              <a:t>A thought experiment:</a:t>
            </a:r>
            <a:r>
              <a:rPr lang="en-US" sz="2400" dirty="0">
                <a:latin typeface="Arial" charset="0"/>
                <a:cs typeface="Arial" charset="0"/>
              </a:rPr>
              <a:t> </a:t>
            </a:r>
            <a:r>
              <a:rPr lang="en-US" sz="2400" dirty="0">
                <a:solidFill>
                  <a:srgbClr val="FF6600"/>
                </a:solidFill>
                <a:latin typeface="Arial" charset="0"/>
                <a:cs typeface="Arial" charset="0"/>
              </a:rPr>
              <a:t>Tell one group of people that “psychologists have found that </a:t>
            </a:r>
            <a:r>
              <a:rPr lang="en-US" sz="2400" dirty="0">
                <a:latin typeface="Arial" charset="0"/>
                <a:cs typeface="Arial" charset="0"/>
              </a:rPr>
              <a:t>separation weakens </a:t>
            </a:r>
            <a:r>
              <a:rPr lang="en-US" sz="2400" dirty="0">
                <a:solidFill>
                  <a:srgbClr val="FF6600"/>
                </a:solidFill>
                <a:latin typeface="Arial" charset="0"/>
                <a:cs typeface="Arial" charset="0"/>
              </a:rPr>
              <a:t>romantic attraction.” Asked to imagine why this is true, what do you suppose people will say? </a:t>
            </a:r>
          </a:p>
        </p:txBody>
      </p:sp>
      <p:sp>
        <p:nvSpPr>
          <p:cNvPr id="6" name="Text Box 1029"/>
          <p:cNvSpPr txBox="1">
            <a:spLocks noChangeArrowheads="1"/>
          </p:cNvSpPr>
          <p:nvPr/>
        </p:nvSpPr>
        <p:spPr bwMode="auto">
          <a:xfrm>
            <a:off x="1771764" y="2215699"/>
            <a:ext cx="52956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i="1" dirty="0">
                <a:solidFill>
                  <a:srgbClr val="000000"/>
                </a:solidFill>
                <a:latin typeface="Arial" charset="0"/>
              </a:rPr>
              <a:t>I already knew that! </a:t>
            </a:r>
            <a:r>
              <a:rPr lang="en-US" sz="2400" i="1" dirty="0" smtClean="0">
                <a:solidFill>
                  <a:srgbClr val="FF6600"/>
                </a:solidFill>
                <a:latin typeface="Arial" charset="0"/>
              </a:rPr>
              <a:t>Common sense</a:t>
            </a:r>
            <a:r>
              <a:rPr lang="en-US" sz="2400" i="1" dirty="0">
                <a:solidFill>
                  <a:srgbClr val="FF6600"/>
                </a:solidFill>
                <a:latin typeface="Arial" charset="0"/>
              </a:rPr>
              <a:t>! Out of sight, out of mind! </a:t>
            </a:r>
          </a:p>
        </p:txBody>
      </p:sp>
      <p:sp>
        <p:nvSpPr>
          <p:cNvPr id="8" name="TextBox 7"/>
          <p:cNvSpPr txBox="1">
            <a:spLocks noChangeArrowheads="1"/>
          </p:cNvSpPr>
          <p:nvPr/>
        </p:nvSpPr>
        <p:spPr bwMode="auto">
          <a:xfrm>
            <a:off x="457200" y="3166161"/>
            <a:ext cx="8207375"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b="1" dirty="0" smtClean="0">
                <a:solidFill>
                  <a:srgbClr val="000000"/>
                </a:solidFill>
                <a:latin typeface="Arial" charset="0"/>
                <a:cs typeface="Arial" charset="0"/>
              </a:rPr>
              <a:t>Carried-on experiment</a:t>
            </a:r>
            <a:r>
              <a:rPr lang="en-US" sz="2400" b="1" dirty="0">
                <a:solidFill>
                  <a:srgbClr val="000000"/>
                </a:solidFill>
                <a:latin typeface="Arial" charset="0"/>
                <a:cs typeface="Arial" charset="0"/>
              </a:rPr>
              <a:t>:</a:t>
            </a:r>
            <a:r>
              <a:rPr lang="en-US" sz="2400" dirty="0">
                <a:solidFill>
                  <a:srgbClr val="000000"/>
                </a:solidFill>
                <a:latin typeface="Arial" charset="0"/>
                <a:cs typeface="Arial" charset="0"/>
              </a:rPr>
              <a:t> </a:t>
            </a:r>
            <a:r>
              <a:rPr lang="en-US" sz="2400" dirty="0">
                <a:solidFill>
                  <a:srgbClr val="FF6600"/>
                </a:solidFill>
                <a:latin typeface="Arial" charset="0"/>
                <a:cs typeface="Arial" charset="0"/>
              </a:rPr>
              <a:t>Tell another group of people that “psychologists have found that </a:t>
            </a:r>
            <a:r>
              <a:rPr lang="en-US" sz="2400" dirty="0">
                <a:solidFill>
                  <a:srgbClr val="000000"/>
                </a:solidFill>
                <a:latin typeface="Arial" charset="0"/>
                <a:cs typeface="Arial" charset="0"/>
              </a:rPr>
              <a:t>separation strengthens </a:t>
            </a:r>
            <a:r>
              <a:rPr lang="en-US" sz="2400" dirty="0">
                <a:solidFill>
                  <a:srgbClr val="FF6600"/>
                </a:solidFill>
                <a:latin typeface="Arial" charset="0"/>
                <a:cs typeface="Arial" charset="0"/>
              </a:rPr>
              <a:t>romantic attraction.” Asked to imagine why this is true, what will do you suppose people will say? </a:t>
            </a:r>
          </a:p>
        </p:txBody>
      </p:sp>
      <p:sp>
        <p:nvSpPr>
          <p:cNvPr id="9" name="Text Box 1029"/>
          <p:cNvSpPr txBox="1">
            <a:spLocks noChangeArrowheads="1"/>
          </p:cNvSpPr>
          <p:nvPr/>
        </p:nvSpPr>
        <p:spPr bwMode="auto">
          <a:xfrm>
            <a:off x="1771764" y="4806758"/>
            <a:ext cx="603329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buFont typeface="Wingdings" charset="0"/>
              <a:buNone/>
            </a:pPr>
            <a:r>
              <a:rPr lang="en-US" sz="2400" i="1" dirty="0">
                <a:solidFill>
                  <a:srgbClr val="000000"/>
                </a:solidFill>
                <a:latin typeface="Arial" charset="0"/>
              </a:rPr>
              <a:t>I already knew that</a:t>
            </a:r>
            <a:r>
              <a:rPr lang="en-US" sz="2400" i="1" dirty="0" smtClean="0">
                <a:solidFill>
                  <a:srgbClr val="000000"/>
                </a:solidFill>
                <a:latin typeface="Arial" charset="0"/>
              </a:rPr>
              <a:t>! </a:t>
            </a:r>
            <a:r>
              <a:rPr lang="en-US" sz="2400" i="1" dirty="0" smtClean="0">
                <a:solidFill>
                  <a:srgbClr val="FF6600"/>
                </a:solidFill>
                <a:latin typeface="Arial" charset="0"/>
              </a:rPr>
              <a:t>Common sense</a:t>
            </a:r>
            <a:r>
              <a:rPr lang="en-US" sz="2400" i="1" dirty="0">
                <a:solidFill>
                  <a:srgbClr val="FF6600"/>
                </a:solidFill>
                <a:latin typeface="Arial" charset="0"/>
              </a:rPr>
              <a:t>! Absence makes the heart grow fonder!</a:t>
            </a:r>
          </a:p>
        </p:txBody>
      </p:sp>
    </p:spTree>
    <p:extLst>
      <p:ext uri="{BB962C8B-B14F-4D97-AF65-F5344CB8AC3E}">
        <p14:creationId xmlns:p14="http://schemas.microsoft.com/office/powerpoint/2010/main" val="11722593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283138"/>
      </a:dk2>
      <a:lt2>
        <a:srgbClr val="FF8600"/>
      </a:lt2>
      <a:accent1>
        <a:srgbClr val="ED7316"/>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278</TotalTime>
  <Words>2693</Words>
  <Application>Microsoft Office PowerPoint</Application>
  <PresentationFormat>On-screen Show (4:3)</PresentationFormat>
  <Paragraphs>408</Paragraphs>
  <Slides>70</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ＭＳ Ｐゴシック</vt:lpstr>
      <vt:lpstr>Arial</vt:lpstr>
      <vt:lpstr>Calibri</vt:lpstr>
      <vt:lpstr>Palatino Linotype</vt:lpstr>
      <vt:lpstr>Tahoma</vt:lpstr>
      <vt:lpstr>Times New Roman</vt:lpstr>
      <vt:lpstr>Wingdings</vt:lpstr>
      <vt:lpstr>Clarity</vt:lpstr>
      <vt:lpstr>Thinking like a researcher  (Modules 2 and 3)</vt:lpstr>
      <vt:lpstr>The need for psychological science</vt:lpstr>
      <vt:lpstr>Most people only use 10% of their brain power</vt:lpstr>
      <vt:lpstr>Some people are left-brained, others are right-brained</vt:lpstr>
      <vt:lpstr>The defining feature of dyslexia is reversing letters</vt:lpstr>
      <vt:lpstr>Isn’t Psychology just studying the obvious?</vt:lpstr>
      <vt:lpstr>Isn’t Psychology just studying the obvious?</vt:lpstr>
      <vt:lpstr>Hindsight Bias</vt:lpstr>
      <vt:lpstr>PowerPoint Presentation</vt:lpstr>
      <vt:lpstr>Overconfidence</vt:lpstr>
      <vt:lpstr>Perceiving Order in Random Events</vt:lpstr>
      <vt:lpstr>Perceiving Order in Random Events</vt:lpstr>
      <vt:lpstr>Perceiving Order in Random Events</vt:lpstr>
      <vt:lpstr>The Scientific Attitude</vt:lpstr>
      <vt:lpstr>The Scientific Attitude</vt:lpstr>
      <vt:lpstr>The Scientific Attitude</vt:lpstr>
      <vt:lpstr>The Scientific Attitude</vt:lpstr>
      <vt:lpstr>The Scientific Attitude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Hypotheses:  Correlational Methods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Doe Buchli</dc:creator>
  <cp:lastModifiedBy>Yoshi</cp:lastModifiedBy>
  <cp:revision>31</cp:revision>
  <dcterms:created xsi:type="dcterms:W3CDTF">2016-01-21T23:50:30Z</dcterms:created>
  <dcterms:modified xsi:type="dcterms:W3CDTF">2016-09-11T18:44:43Z</dcterms:modified>
</cp:coreProperties>
</file>